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5" r:id="rId10"/>
    <p:sldId id="268" r:id="rId11"/>
    <p:sldId id="266" r:id="rId12"/>
    <p:sldId id="269" r:id="rId13"/>
    <p:sldId id="267"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14630400" cy="8229600"/>
  <p:notesSz cx="8229600" cy="14630400"/>
  <p:embeddedFontLst>
    <p:embeddedFont>
      <p:font typeface="Segoe UI Black" panose="020B0A02040204020203" pitchFamily="34" charset="0"/>
      <p:bold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1026" autoAdjust="0"/>
  </p:normalViewPr>
  <p:slideViewPr>
    <p:cSldViewPr snapToGrid="0" snapToObjects="1">
      <p:cViewPr varScale="1">
        <p:scale>
          <a:sx n="53" d="100"/>
          <a:sy n="53" d="100"/>
        </p:scale>
        <p:origin x="7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568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N" dirty="0"/>
          </a:p>
        </p:txBody>
      </p:sp>
    </p:spTree>
    <p:extLst>
      <p:ext uri="{BB962C8B-B14F-4D97-AF65-F5344CB8AC3E}">
        <p14:creationId xmlns:p14="http://schemas.microsoft.com/office/powerpoint/2010/main" val="277779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5" name="Picture 4">
            <a:extLst>
              <a:ext uri="{FF2B5EF4-FFF2-40B4-BE49-F238E27FC236}">
                <a16:creationId xmlns:a16="http://schemas.microsoft.com/office/drawing/2014/main" id="{010E88BA-C4D1-ABA4-C49B-203F3A3ACBB0}"/>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5" name="Picture 4">
            <a:extLst>
              <a:ext uri="{FF2B5EF4-FFF2-40B4-BE49-F238E27FC236}">
                <a16:creationId xmlns:a16="http://schemas.microsoft.com/office/drawing/2014/main" id="{4CCE4AD8-1B14-BE00-AA9A-851CED6581BD}"/>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5" name="Picture 4">
            <a:extLst>
              <a:ext uri="{FF2B5EF4-FFF2-40B4-BE49-F238E27FC236}">
                <a16:creationId xmlns:a16="http://schemas.microsoft.com/office/drawing/2014/main" id="{A8CB5371-B3EF-E90C-5B17-C5CFBB0B194F}"/>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5" name="Picture 4">
            <a:extLst>
              <a:ext uri="{FF2B5EF4-FFF2-40B4-BE49-F238E27FC236}">
                <a16:creationId xmlns:a16="http://schemas.microsoft.com/office/drawing/2014/main" id="{AB18348E-91DE-88D6-2B81-745597D6EDAE}"/>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7" name="Picture 6">
            <a:extLst>
              <a:ext uri="{FF2B5EF4-FFF2-40B4-BE49-F238E27FC236}">
                <a16:creationId xmlns:a16="http://schemas.microsoft.com/office/drawing/2014/main" id="{CCF16AD1-4C6C-2A6D-0065-005794DFA0D8}"/>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6" name="Picture 5">
            <a:extLst>
              <a:ext uri="{FF2B5EF4-FFF2-40B4-BE49-F238E27FC236}">
                <a16:creationId xmlns:a16="http://schemas.microsoft.com/office/drawing/2014/main" id="{FE02D892-98AD-352F-1DBF-AFC975E30743}"/>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6" name="Picture 5">
            <a:extLst>
              <a:ext uri="{FF2B5EF4-FFF2-40B4-BE49-F238E27FC236}">
                <a16:creationId xmlns:a16="http://schemas.microsoft.com/office/drawing/2014/main" id="{B8D7B8DF-C341-31FE-5942-7CB286772F09}"/>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5" name="Picture 4">
            <a:extLst>
              <a:ext uri="{FF2B5EF4-FFF2-40B4-BE49-F238E27FC236}">
                <a16:creationId xmlns:a16="http://schemas.microsoft.com/office/drawing/2014/main" id="{B24761E1-D357-B123-FAC3-B3F3EF973786}"/>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5" name="Picture 4">
            <a:extLst>
              <a:ext uri="{FF2B5EF4-FFF2-40B4-BE49-F238E27FC236}">
                <a16:creationId xmlns:a16="http://schemas.microsoft.com/office/drawing/2014/main" id="{D0DCA7E0-C778-36A6-08DB-F7594E90DF37}"/>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12032"/>
            <a:ext cx="14630400" cy="8229600"/>
          </a:xfrm>
          <a:prstGeom prst="rect">
            <a:avLst/>
          </a:prstGeom>
          <a:solidFill>
            <a:srgbClr val="F3F3FF">
              <a:alpha val="75000"/>
            </a:srgbClr>
          </a:solidFill>
          <a:ln/>
        </p:spPr>
      </p:sp>
      <p:pic>
        <p:nvPicPr>
          <p:cNvPr id="5" name="Picture 4">
            <a:extLst>
              <a:ext uri="{FF2B5EF4-FFF2-40B4-BE49-F238E27FC236}">
                <a16:creationId xmlns:a16="http://schemas.microsoft.com/office/drawing/2014/main" id="{39A7760E-65C2-D843-87A5-4FC49A5AFBDA}"/>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5" name="Picture 4">
            <a:extLst>
              <a:ext uri="{FF2B5EF4-FFF2-40B4-BE49-F238E27FC236}">
                <a16:creationId xmlns:a16="http://schemas.microsoft.com/office/drawing/2014/main" id="{D0389B31-60EE-1CFF-3823-DB2C1999DDC8}"/>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5" name="Picture 4">
            <a:extLst>
              <a:ext uri="{FF2B5EF4-FFF2-40B4-BE49-F238E27FC236}">
                <a16:creationId xmlns:a16="http://schemas.microsoft.com/office/drawing/2014/main" id="{3E2F3EBA-51CD-DC56-6D04-AD6805FAC378}"/>
              </a:ext>
            </a:extLst>
          </p:cNvPr>
          <p:cNvPicPr>
            <a:picLocks noChangeAspect="1"/>
          </p:cNvPicPr>
          <p:nvPr userDrawn="1"/>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2F0D88-90DA-07D3-C568-2E25FE3E956C}"/>
              </a:ext>
            </a:extLst>
          </p:cNvPr>
          <p:cNvPicPr>
            <a:picLocks noChangeAspect="1"/>
          </p:cNvPicPr>
          <p:nvPr userDrawn="1"/>
        </p:nvPicPr>
        <p:blipFill>
          <a:blip r:embed="rId15">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jp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5.jp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324124" y="1896451"/>
            <a:ext cx="7788918" cy="1760435"/>
          </a:xfrm>
          <a:prstGeom prst="rect">
            <a:avLst/>
          </a:prstGeom>
          <a:noFill/>
          <a:ln/>
        </p:spPr>
        <p:txBody>
          <a:bodyPr wrap="square" lIns="0" tIns="0" rIns="0" bIns="0" rtlCol="0" anchor="t"/>
          <a:lstStyle/>
          <a:p>
            <a:pPr>
              <a:lnSpc>
                <a:spcPts val="5500"/>
              </a:lnSpc>
            </a:pPr>
            <a:r>
              <a:rPr lang="en-US" sz="4800" b="1" dirty="0">
                <a:solidFill>
                  <a:srgbClr val="00B0F0"/>
                </a:solidFill>
                <a:latin typeface="Segoe UI Black" panose="020B0A02040204020203" pitchFamily="34" charset="0"/>
                <a:ea typeface="Segoe UI Black" panose="020B0A02040204020203" pitchFamily="34" charset="0"/>
                <a:cs typeface="Nunito Semi Bold" pitchFamily="34" charset="-120"/>
              </a:rPr>
              <a:t>Ad-hoc Insights – Consumer Goods Domain</a:t>
            </a:r>
            <a:endParaRPr lang="en-US" sz="4800" b="1" dirty="0">
              <a:solidFill>
                <a:srgbClr val="00B0F0"/>
              </a:solidFill>
              <a:latin typeface="Segoe UI Black" panose="020B0A02040204020203" pitchFamily="34" charset="0"/>
              <a:ea typeface="Segoe UI Black" panose="020B0A02040204020203" pitchFamily="34" charset="0"/>
            </a:endParaRPr>
          </a:p>
        </p:txBody>
      </p:sp>
      <p:sp>
        <p:nvSpPr>
          <p:cNvPr id="4" name="Text 1"/>
          <p:cNvSpPr/>
          <p:nvPr/>
        </p:nvSpPr>
        <p:spPr>
          <a:xfrm>
            <a:off x="12452684" y="7772261"/>
            <a:ext cx="2177716" cy="337023"/>
          </a:xfrm>
          <a:prstGeom prst="rect">
            <a:avLst/>
          </a:prstGeom>
          <a:noFill/>
          <a:ln/>
        </p:spPr>
        <p:txBody>
          <a:bodyPr wrap="square" lIns="0" tIns="0" rIns="0" bIns="0" rtlCol="0" anchor="t"/>
          <a:lstStyle/>
          <a:p>
            <a:pPr marL="0" indent="0" algn="l">
              <a:lnSpc>
                <a:spcPts val="2750"/>
              </a:lnSpc>
              <a:buNone/>
            </a:pPr>
            <a:r>
              <a:rPr lang="en-US" sz="1400" dirty="0">
                <a:solidFill>
                  <a:srgbClr val="00002E"/>
                </a:solidFill>
                <a:latin typeface="Times New Roman" panose="02020603050405020304" pitchFamily="18" charset="0"/>
                <a:ea typeface="Nunito Semi Bold" pitchFamily="34" charset="-122"/>
                <a:cs typeface="Times New Roman" panose="02020603050405020304" pitchFamily="18" charset="0"/>
              </a:rPr>
              <a:t>Resume Project Challenge - 7 </a:t>
            </a:r>
            <a:endParaRPr lang="en-US" sz="1400" dirty="0">
              <a:latin typeface="Times New Roman" panose="02020603050405020304" pitchFamily="18" charset="0"/>
              <a:cs typeface="Times New Roman" panose="02020603050405020304" pitchFamily="18" charset="0"/>
            </a:endParaRPr>
          </a:p>
        </p:txBody>
      </p:sp>
      <p:sp>
        <p:nvSpPr>
          <p:cNvPr id="5" name="Shape 2"/>
          <p:cNvSpPr/>
          <p:nvPr/>
        </p:nvSpPr>
        <p:spPr>
          <a:xfrm>
            <a:off x="6324124" y="4081641"/>
            <a:ext cx="7468553" cy="2812375"/>
          </a:xfrm>
          <a:prstGeom prst="roundRect">
            <a:avLst>
              <a:gd name="adj" fmla="val 12768"/>
            </a:avLst>
          </a:prstGeom>
          <a:solidFill>
            <a:srgbClr val="B7C2FB"/>
          </a:solidFill>
          <a:ln/>
        </p:spPr>
      </p:sp>
      <p:pic>
        <p:nvPicPr>
          <p:cNvPr id="6" name="Image 1" descr="preencoded.png"/>
          <p:cNvPicPr>
            <a:picLocks noChangeAspect="1"/>
          </p:cNvPicPr>
          <p:nvPr/>
        </p:nvPicPr>
        <p:blipFill>
          <a:blip r:embed="rId3"/>
          <a:stretch>
            <a:fillRect/>
          </a:stretch>
        </p:blipFill>
        <p:spPr>
          <a:xfrm>
            <a:off x="6563439" y="4355902"/>
            <a:ext cx="299204" cy="239316"/>
          </a:xfrm>
          <a:prstGeom prst="rect">
            <a:avLst/>
          </a:prstGeom>
        </p:spPr>
      </p:pic>
      <p:sp>
        <p:nvSpPr>
          <p:cNvPr id="7" name="Text 3"/>
          <p:cNvSpPr/>
          <p:nvPr/>
        </p:nvSpPr>
        <p:spPr>
          <a:xfrm>
            <a:off x="7101959" y="4291012"/>
            <a:ext cx="6451402" cy="383024"/>
          </a:xfrm>
          <a:prstGeom prst="rect">
            <a:avLst/>
          </a:prstGeom>
          <a:noFill/>
          <a:ln/>
        </p:spPr>
        <p:txBody>
          <a:bodyPr wrap="none" lIns="0" tIns="0" rIns="0" bIns="0" rtlCol="0" anchor="t"/>
          <a:lstStyle/>
          <a:p>
            <a:pPr marL="0" indent="0" algn="l">
              <a:lnSpc>
                <a:spcPts val="3000"/>
              </a:lnSpc>
              <a:buNone/>
            </a:pPr>
            <a:r>
              <a:rPr lang="en-US" sz="1850" b="1" dirty="0">
                <a:solidFill>
                  <a:srgbClr val="000000"/>
                </a:solidFill>
                <a:latin typeface="Times New Roman" panose="02020603050405020304" pitchFamily="18" charset="0"/>
                <a:ea typeface="PT Sans" pitchFamily="34" charset="-122"/>
                <a:cs typeface="Times New Roman" panose="02020603050405020304" pitchFamily="18" charset="0"/>
              </a:rPr>
              <a:t>Task Details</a:t>
            </a:r>
            <a:endParaRPr lang="en-US" sz="1850" dirty="0">
              <a:latin typeface="Times New Roman" panose="02020603050405020304" pitchFamily="18" charset="0"/>
              <a:cs typeface="Times New Roman" panose="02020603050405020304" pitchFamily="18" charset="0"/>
            </a:endParaRPr>
          </a:p>
        </p:txBody>
      </p:sp>
      <p:sp>
        <p:nvSpPr>
          <p:cNvPr id="8" name="Text 4"/>
          <p:cNvSpPr/>
          <p:nvPr/>
        </p:nvSpPr>
        <p:spPr>
          <a:xfrm>
            <a:off x="7101959" y="4889421"/>
            <a:ext cx="6451402" cy="383024"/>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Times New Roman" panose="02020603050405020304" pitchFamily="18" charset="0"/>
                <a:ea typeface="PT Sans" pitchFamily="34" charset="-122"/>
                <a:cs typeface="Times New Roman" panose="02020603050405020304" pitchFamily="18" charset="0"/>
              </a:rPr>
              <a:t>Provide insights to management in consumer goods domain</a:t>
            </a:r>
            <a:endParaRPr lang="en-US" sz="1850" dirty="0">
              <a:latin typeface="Times New Roman" panose="02020603050405020304" pitchFamily="18" charset="0"/>
              <a:cs typeface="Times New Roman" panose="02020603050405020304" pitchFamily="18" charset="0"/>
            </a:endParaRPr>
          </a:p>
        </p:txBody>
      </p:sp>
      <p:sp>
        <p:nvSpPr>
          <p:cNvPr id="9" name="Text 5"/>
          <p:cNvSpPr/>
          <p:nvPr/>
        </p:nvSpPr>
        <p:spPr>
          <a:xfrm>
            <a:off x="7101959" y="5487829"/>
            <a:ext cx="6451402" cy="383024"/>
          </a:xfrm>
          <a:prstGeom prst="rect">
            <a:avLst/>
          </a:prstGeom>
          <a:noFill/>
          <a:ln/>
        </p:spPr>
        <p:txBody>
          <a:bodyPr wrap="none" lIns="0" tIns="0" rIns="0" bIns="0" rtlCol="0" anchor="t"/>
          <a:lstStyle/>
          <a:p>
            <a:pPr marL="0" indent="0" algn="l">
              <a:lnSpc>
                <a:spcPts val="3000"/>
              </a:lnSpc>
              <a:buNone/>
            </a:pPr>
            <a:r>
              <a:rPr lang="en-US" sz="1850" b="1" dirty="0">
                <a:solidFill>
                  <a:srgbClr val="000000"/>
                </a:solidFill>
                <a:latin typeface="Times New Roman" panose="02020603050405020304" pitchFamily="18" charset="0"/>
                <a:ea typeface="PT Sans" pitchFamily="34" charset="-122"/>
                <a:cs typeface="Times New Roman" panose="02020603050405020304" pitchFamily="18" charset="0"/>
              </a:rPr>
              <a:t>Role:</a:t>
            </a:r>
            <a:r>
              <a:rPr lang="en-US" sz="1850" dirty="0">
                <a:solidFill>
                  <a:srgbClr val="000000"/>
                </a:solidFill>
                <a:latin typeface="Times New Roman" panose="02020603050405020304" pitchFamily="18" charset="0"/>
                <a:ea typeface="PT Sans" pitchFamily="34" charset="-122"/>
                <a:cs typeface="Times New Roman" panose="02020603050405020304" pitchFamily="18" charset="0"/>
              </a:rPr>
              <a:t> Junior Data Analyst</a:t>
            </a:r>
            <a:endParaRPr lang="en-US" sz="1850" dirty="0">
              <a:latin typeface="Times New Roman" panose="02020603050405020304" pitchFamily="18" charset="0"/>
              <a:cs typeface="Times New Roman" panose="02020603050405020304" pitchFamily="18" charset="0"/>
            </a:endParaRPr>
          </a:p>
        </p:txBody>
      </p:sp>
      <p:sp>
        <p:nvSpPr>
          <p:cNvPr id="10" name="Text 6"/>
          <p:cNvSpPr/>
          <p:nvPr/>
        </p:nvSpPr>
        <p:spPr>
          <a:xfrm>
            <a:off x="7101959" y="6086237"/>
            <a:ext cx="6451402" cy="383024"/>
          </a:xfrm>
          <a:prstGeom prst="rect">
            <a:avLst/>
          </a:prstGeom>
          <a:noFill/>
          <a:ln/>
        </p:spPr>
        <p:txBody>
          <a:bodyPr wrap="none" lIns="0" tIns="0" rIns="0" bIns="0" rtlCol="0" anchor="t"/>
          <a:lstStyle/>
          <a:p>
            <a:pPr marL="0" indent="0" algn="l">
              <a:lnSpc>
                <a:spcPts val="3000"/>
              </a:lnSpc>
              <a:buNone/>
            </a:pPr>
            <a:r>
              <a:rPr lang="en-US" sz="1850" b="1" dirty="0">
                <a:solidFill>
                  <a:srgbClr val="000000"/>
                </a:solidFill>
                <a:latin typeface="Times New Roman" panose="02020603050405020304" pitchFamily="18" charset="0"/>
                <a:ea typeface="PT Sans" pitchFamily="34" charset="-122"/>
                <a:cs typeface="Times New Roman" panose="02020603050405020304" pitchFamily="18" charset="0"/>
              </a:rPr>
              <a:t>Tools:</a:t>
            </a:r>
            <a:r>
              <a:rPr lang="en-US" sz="1850" dirty="0">
                <a:solidFill>
                  <a:srgbClr val="000000"/>
                </a:solidFill>
                <a:latin typeface="Times New Roman" panose="02020603050405020304" pitchFamily="18" charset="0"/>
                <a:ea typeface="PT Sans" pitchFamily="34" charset="-122"/>
                <a:cs typeface="Times New Roman" panose="02020603050405020304" pitchFamily="18" charset="0"/>
              </a:rPr>
              <a:t> SQL + Power BI — Data Analysis &amp; Visualisation</a:t>
            </a:r>
            <a:endParaRPr lang="en-US" sz="185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B623584-14F0-7036-4C61-F5DD04D5C109}"/>
              </a:ext>
            </a:extLst>
          </p:cNvPr>
          <p:cNvPicPr>
            <a:picLocks noChangeAspect="1"/>
          </p:cNvPicPr>
          <p:nvPr/>
        </p:nvPicPr>
        <p:blipFill>
          <a:blip r:embed="rId4"/>
          <a:stretch>
            <a:fillRect/>
          </a:stretch>
        </p:blipFill>
        <p:spPr>
          <a:xfrm>
            <a:off x="6324124" y="446315"/>
            <a:ext cx="1168821" cy="1143782"/>
          </a:xfrm>
          <a:prstGeom prst="rect">
            <a:avLst/>
          </a:prstGeom>
        </p:spPr>
      </p:pic>
      <p:pic>
        <p:nvPicPr>
          <p:cNvPr id="13" name="Picture 12">
            <a:extLst>
              <a:ext uri="{FF2B5EF4-FFF2-40B4-BE49-F238E27FC236}">
                <a16:creationId xmlns:a16="http://schemas.microsoft.com/office/drawing/2014/main" id="{5BA5A302-DFD7-C6EF-03BB-E4A75E5A386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0" y="0"/>
            <a:ext cx="5066270" cy="8229600"/>
          </a:xfrm>
          <a:prstGeom prst="rect">
            <a:avLst/>
          </a:prstGeom>
        </p:spPr>
      </p:pic>
      <p:pic>
        <p:nvPicPr>
          <p:cNvPr id="14" name="Picture 13">
            <a:extLst>
              <a:ext uri="{FF2B5EF4-FFF2-40B4-BE49-F238E27FC236}">
                <a16:creationId xmlns:a16="http://schemas.microsoft.com/office/drawing/2014/main" id="{34F73DDE-6AB6-5AEA-4126-CE7E8198C038}"/>
              </a:ext>
            </a:extLst>
          </p:cNvPr>
          <p:cNvPicPr>
            <a:picLocks noChangeAspect="1"/>
          </p:cNvPicPr>
          <p:nvPr/>
        </p:nvPicPr>
        <p:blipFill>
          <a:blip r:embed="rId4">
            <a:alphaModFix amt="20000"/>
          </a:blip>
          <a:stretch>
            <a:fillRect/>
          </a:stretch>
        </p:blipFill>
        <p:spPr>
          <a:xfrm>
            <a:off x="0" y="1133048"/>
            <a:ext cx="5066270" cy="51447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58"/>
    </mc:Choice>
    <mc:Fallback xmlns="">
      <p:transition spd="slow" advTm="31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anim calcmode="lin" valueType="num">
                                      <p:cBhvr>
                                        <p:cTn id="8"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4743"/>
            <a:ext cx="11209496" cy="566976"/>
          </a:xfrm>
          <a:prstGeom prst="rect">
            <a:avLst/>
          </a:prstGeom>
          <a:noFill/>
          <a:ln/>
        </p:spPr>
        <p:txBody>
          <a:bodyPr wrap="none" lIns="0" tIns="0" rIns="0" bIns="0" rtlCol="0" anchor="t"/>
          <a:lstStyle/>
          <a:p>
            <a:pPr marL="0" indent="0" algn="l">
              <a:lnSpc>
                <a:spcPts val="445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1. Markets for "AtliQ Exclusive" in the APAC Region</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793790" y="1825347"/>
            <a:ext cx="13042821" cy="1088708"/>
          </a:xfrm>
          <a:prstGeom prst="rect">
            <a:avLst/>
          </a:prstGeom>
          <a:noFill/>
          <a:ln/>
        </p:spPr>
        <p:txBody>
          <a:bodyPr wrap="square" lIns="0" tIns="0" rIns="0" bIns="0" rtlCol="0" anchor="t"/>
          <a:lstStyle/>
          <a:p>
            <a:pPr marL="0" indent="0" algn="just">
              <a:lnSpc>
                <a:spcPct val="1500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The first ad-hoc request involves identifying all operational markets for our key customer, "AtliQ Exclusive", specifically within the Asia-Pacific (APAC) region. This insight is crucial for strategic resource allocation and targeted business development efforts.</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3790" y="3396020"/>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pic>
        <p:nvPicPr>
          <p:cNvPr id="5" name="Image 0" descr="preencoded.png"/>
          <p:cNvPicPr>
            <a:picLocks noChangeAspect="1"/>
          </p:cNvPicPr>
          <p:nvPr/>
        </p:nvPicPr>
        <p:blipFill>
          <a:blip r:embed="rId3"/>
          <a:stretch>
            <a:fillRect/>
          </a:stretch>
        </p:blipFill>
        <p:spPr>
          <a:xfrm>
            <a:off x="1800703" y="4314528"/>
            <a:ext cx="5075158" cy="2183130"/>
          </a:xfrm>
          <a:prstGeom prst="rect">
            <a:avLst/>
          </a:prstGeom>
        </p:spPr>
      </p:pic>
      <p:sp>
        <p:nvSpPr>
          <p:cNvPr id="6" name="Text 3"/>
          <p:cNvSpPr/>
          <p:nvPr/>
        </p:nvSpPr>
        <p:spPr>
          <a:xfrm>
            <a:off x="793790" y="6443782"/>
            <a:ext cx="6379607"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4"/>
          <p:cNvSpPr/>
          <p:nvPr/>
        </p:nvSpPr>
        <p:spPr>
          <a:xfrm>
            <a:off x="7456884" y="3396020"/>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pic>
        <p:nvPicPr>
          <p:cNvPr id="8" name="Image 1" descr="preencoded.png"/>
          <p:cNvPicPr>
            <a:picLocks noChangeAspect="1"/>
          </p:cNvPicPr>
          <p:nvPr/>
        </p:nvPicPr>
        <p:blipFill>
          <a:blip r:embed="rId4"/>
          <a:stretch>
            <a:fillRect/>
          </a:stretch>
        </p:blipFill>
        <p:spPr>
          <a:xfrm>
            <a:off x="10292119" y="3477155"/>
            <a:ext cx="1871519" cy="3857876"/>
          </a:xfrm>
          <a:prstGeom prst="rect">
            <a:avLst/>
          </a:prstGeom>
        </p:spPr>
      </p:pic>
      <p:sp>
        <p:nvSpPr>
          <p:cNvPr id="9" name="Text 5"/>
          <p:cNvSpPr/>
          <p:nvPr/>
        </p:nvSpPr>
        <p:spPr>
          <a:xfrm>
            <a:off x="793790" y="7061835"/>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3923228"/>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4" name="Picture 3">
            <a:extLst>
              <a:ext uri="{FF2B5EF4-FFF2-40B4-BE49-F238E27FC236}">
                <a16:creationId xmlns:a16="http://schemas.microsoft.com/office/drawing/2014/main" id="{BD36E6C7-C7A8-288F-DAF2-81DD9AB9100A}"/>
              </a:ext>
            </a:extLst>
          </p:cNvPr>
          <p:cNvPicPr>
            <a:picLocks noChangeAspect="1"/>
          </p:cNvPicPr>
          <p:nvPr/>
        </p:nvPicPr>
        <p:blipFill>
          <a:blip r:embed="rId3"/>
          <a:srcRect l="9112" t="1529" r="9115" b="29947"/>
          <a:stretch>
            <a:fillRect/>
          </a:stretch>
        </p:blipFill>
        <p:spPr>
          <a:xfrm>
            <a:off x="297302" y="1652249"/>
            <a:ext cx="8338588" cy="5766255"/>
          </a:xfrm>
          <a:prstGeom prst="rect">
            <a:avLst/>
          </a:prstGeom>
        </p:spPr>
      </p:pic>
      <p:sp>
        <p:nvSpPr>
          <p:cNvPr id="6" name="TextBox 5">
            <a:extLst>
              <a:ext uri="{FF2B5EF4-FFF2-40B4-BE49-F238E27FC236}">
                <a16:creationId xmlns:a16="http://schemas.microsoft.com/office/drawing/2014/main" id="{DED92115-F072-9395-A0B2-89B8592E5799}"/>
              </a:ext>
            </a:extLst>
          </p:cNvPr>
          <p:cNvSpPr txBox="1"/>
          <p:nvPr/>
        </p:nvSpPr>
        <p:spPr>
          <a:xfrm>
            <a:off x="2043101" y="156527"/>
            <a:ext cx="10756231" cy="742511"/>
          </a:xfrm>
          <a:prstGeom prst="rect">
            <a:avLst/>
          </a:prstGeom>
          <a:noFill/>
        </p:spPr>
        <p:txBody>
          <a:bodyPr wrap="square">
            <a:spAutoFit/>
          </a:bodyPr>
          <a:lstStyle/>
          <a:p>
            <a:pPr algn="ctr">
              <a:lnSpc>
                <a:spcPct val="150000"/>
              </a:lnSpc>
            </a:pPr>
            <a:r>
              <a:rPr lang="en-US" sz="3200" b="1" dirty="0" err="1">
                <a:latin typeface="Times New Roman" panose="02020603050405020304" pitchFamily="18" charset="0"/>
                <a:cs typeface="Times New Roman" panose="02020603050405020304" pitchFamily="18" charset="0"/>
              </a:rPr>
              <a:t>AtliQ</a:t>
            </a:r>
            <a:r>
              <a:rPr lang="en-US" sz="3200" b="1" dirty="0">
                <a:latin typeface="Times New Roman" panose="02020603050405020304" pitchFamily="18" charset="0"/>
                <a:cs typeface="Times New Roman" panose="02020603050405020304" pitchFamily="18" charset="0"/>
              </a:rPr>
              <a:t> Exclusive Business Operations in the APAC region</a:t>
            </a:r>
            <a:endParaRPr lang="en-IN" sz="32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387852-EC44-3607-6B3B-BDF7FA4C7DC8}"/>
              </a:ext>
            </a:extLst>
          </p:cNvPr>
          <p:cNvSpPr txBox="1"/>
          <p:nvPr/>
        </p:nvSpPr>
        <p:spPr>
          <a:xfrm>
            <a:off x="8799443" y="2808718"/>
            <a:ext cx="5626421" cy="3453318"/>
          </a:xfrm>
          <a:prstGeom prst="rect">
            <a:avLst/>
          </a:prstGeom>
          <a:noFill/>
        </p:spPr>
        <p:txBody>
          <a:bodyPr wrap="square">
            <a:spAutoFit/>
          </a:bodyPr>
          <a:lstStyle/>
          <a:p>
            <a:pPr algn="just">
              <a:lnSpc>
                <a:spcPct val="150000"/>
              </a:lnSpc>
              <a:buNone/>
            </a:pPr>
            <a:r>
              <a:rPr lang="en-US" sz="2800" b="1" dirty="0">
                <a:effectLst/>
                <a:latin typeface="Times New Roman" panose="02020603050405020304" pitchFamily="18" charset="0"/>
                <a:cs typeface="Times New Roman" panose="02020603050405020304" pitchFamily="18" charset="0"/>
              </a:rPr>
              <a:t>Insights</a:t>
            </a:r>
            <a:endParaRPr lang="en-US" sz="2000" dirty="0">
              <a:latin typeface="Times New Roman" panose="02020603050405020304" pitchFamily="18" charset="0"/>
              <a:cs typeface="Times New Roman" panose="02020603050405020304" pitchFamily="18" charset="0"/>
            </a:endParaRPr>
          </a:p>
          <a:p>
            <a:pPr algn="just">
              <a:lnSpc>
                <a:spcPct val="150000"/>
              </a:lnSpc>
              <a:buNone/>
            </a:pPr>
            <a:r>
              <a:rPr lang="en-US" sz="2000" dirty="0">
                <a:effectLst/>
                <a:latin typeface="Times New Roman" panose="02020603050405020304" pitchFamily="18" charset="0"/>
                <a:cs typeface="Times New Roman" panose="02020603050405020304" pitchFamily="18" charset="0"/>
              </a:rPr>
              <a:t> • </a:t>
            </a:r>
            <a:r>
              <a:rPr lang="en-US" sz="2000" dirty="0" err="1">
                <a:solidFill>
                  <a:srgbClr val="000000"/>
                </a:solidFill>
                <a:effectLst/>
                <a:latin typeface="Times New Roman" panose="02020603050405020304" pitchFamily="18" charset="0"/>
                <a:cs typeface="Times New Roman" panose="02020603050405020304" pitchFamily="18" charset="0"/>
              </a:rPr>
              <a:t>AtliQ</a:t>
            </a:r>
            <a:r>
              <a:rPr lang="en-US" sz="2000" dirty="0">
                <a:solidFill>
                  <a:srgbClr val="000000"/>
                </a:solidFill>
                <a:effectLst/>
                <a:latin typeface="Times New Roman" panose="02020603050405020304" pitchFamily="18" charset="0"/>
                <a:cs typeface="Times New Roman" panose="02020603050405020304" pitchFamily="18" charset="0"/>
              </a:rPr>
              <a:t> Exclusive operates across</a:t>
            </a:r>
            <a:r>
              <a:rPr lang="en-US" sz="2000" dirty="0">
                <a:effectLst/>
                <a:latin typeface="Times New Roman" panose="02020603050405020304" pitchFamily="18" charset="0"/>
                <a:cs typeface="Times New Roman" panose="02020603050405020304" pitchFamily="18" charset="0"/>
              </a:rPr>
              <a:t> </a:t>
            </a:r>
            <a:r>
              <a:rPr lang="en-US" sz="2000" b="1" dirty="0">
                <a:solidFill>
                  <a:srgbClr val="0D6ABF"/>
                </a:solidFill>
                <a:effectLst/>
                <a:latin typeface="Times New Roman" panose="02020603050405020304" pitchFamily="18" charset="0"/>
                <a:cs typeface="Times New Roman" panose="02020603050405020304" pitchFamily="18" charset="0"/>
              </a:rPr>
              <a:t>multiple APAC markets</a:t>
            </a:r>
            <a:r>
              <a:rPr lang="en-US" sz="2000" dirty="0">
                <a:effectLst/>
                <a:latin typeface="Times New Roman" panose="02020603050405020304" pitchFamily="18" charset="0"/>
                <a:cs typeface="Times New Roman" panose="02020603050405020304" pitchFamily="18" charset="0"/>
              </a:rPr>
              <a:t>,</a:t>
            </a:r>
            <a:r>
              <a:rPr lang="en-US" sz="2000" dirty="0">
                <a:solidFill>
                  <a:srgbClr val="000000"/>
                </a:solidFill>
                <a:effectLst/>
                <a:latin typeface="Times New Roman" panose="02020603050405020304" pitchFamily="18" charset="0"/>
                <a:cs typeface="Times New Roman" panose="02020603050405020304" pitchFamily="18" charset="0"/>
              </a:rPr>
              <a:t> indicating a broad distribution presence.</a:t>
            </a:r>
            <a:endParaRPr lang="en-US" sz="2000" dirty="0">
              <a:latin typeface="Times New Roman" panose="02020603050405020304" pitchFamily="18" charset="0"/>
              <a:cs typeface="Times New Roman" panose="02020603050405020304" pitchFamily="18" charset="0"/>
            </a:endParaRPr>
          </a:p>
          <a:p>
            <a:pPr algn="just">
              <a:lnSpc>
                <a:spcPct val="150000"/>
              </a:lnSpc>
              <a:buNone/>
            </a:pPr>
            <a:r>
              <a:rPr lang="en-US" sz="2000" dirty="0">
                <a:solidFill>
                  <a:srgbClr val="000000"/>
                </a:solidFill>
                <a:effectLst/>
                <a:latin typeface="Times New Roman" panose="02020603050405020304" pitchFamily="18" charset="0"/>
                <a:cs typeface="Times New Roman" panose="02020603050405020304" pitchFamily="18" charset="0"/>
              </a:rPr>
              <a:t> • Presence in these markets strengthens brand recall and supports channel relationships.</a:t>
            </a:r>
            <a:endParaRPr lang="en-US" sz="2000" dirty="0">
              <a:latin typeface="Times New Roman" panose="02020603050405020304" pitchFamily="18" charset="0"/>
              <a:cs typeface="Times New Roman" panose="02020603050405020304" pitchFamily="18" charset="0"/>
            </a:endParaRPr>
          </a:p>
          <a:p>
            <a:pPr algn="just">
              <a:lnSpc>
                <a:spcPct val="150000"/>
              </a:lnSpc>
              <a:buNone/>
            </a:pPr>
            <a:r>
              <a:rPr lang="en-US" sz="2000" dirty="0">
                <a:solidFill>
                  <a:srgbClr val="000000"/>
                </a:solidFill>
                <a:effectLst/>
                <a:latin typeface="Times New Roman" panose="02020603050405020304" pitchFamily="18" charset="0"/>
                <a:cs typeface="Times New Roman" panose="02020603050405020304" pitchFamily="18" charset="0"/>
              </a:rPr>
              <a:t> • These markets will be essential focus areas when planning</a:t>
            </a:r>
            <a:r>
              <a:rPr lang="en-US" sz="2000" dirty="0">
                <a:effectLst/>
                <a:latin typeface="Times New Roman" panose="02020603050405020304" pitchFamily="18" charset="0"/>
                <a:cs typeface="Times New Roman" panose="02020603050405020304" pitchFamily="18" charset="0"/>
              </a:rPr>
              <a:t> </a:t>
            </a:r>
            <a:r>
              <a:rPr lang="en-US" sz="2000" b="1" dirty="0">
                <a:solidFill>
                  <a:srgbClr val="0D6ABF"/>
                </a:solidFill>
                <a:effectLst/>
                <a:latin typeface="Times New Roman" panose="02020603050405020304" pitchFamily="18" charset="0"/>
                <a:cs typeface="Times New Roman" panose="02020603050405020304" pitchFamily="18" charset="0"/>
              </a:rPr>
              <a:t>year-on-year growth strategies.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iterate type="wd">
                                    <p:tmAbs val="100"/>
                                  </p:iterate>
                                  <p:childTnLst>
                                    <p:set>
                                      <p:cBhvr>
                                        <p:cTn id="17"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iterate type="wd">
                                    <p:tmAbs val="100"/>
                                  </p:iterate>
                                  <p:childTnLst>
                                    <p:set>
                                      <p:cBhvr>
                                        <p:cTn id="2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iterate type="wd">
                                    <p:tmAbs val="100"/>
                                  </p:iterate>
                                  <p:childTnLst>
                                    <p:set>
                                      <p:cBhvr>
                                        <p:cTn id="25"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5216" y="517358"/>
            <a:ext cx="6959084" cy="553967"/>
          </a:xfrm>
          <a:prstGeom prst="rect">
            <a:avLst/>
          </a:prstGeom>
          <a:noFill/>
          <a:ln/>
        </p:spPr>
        <p:txBody>
          <a:bodyPr wrap="none" lIns="0" tIns="0" rIns="0" bIns="0" rtlCol="0" anchor="t"/>
          <a:lstStyle/>
          <a:p>
            <a:pPr marL="0" indent="0" algn="l">
              <a:lnSpc>
                <a:spcPts val="280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2. Unique Product Growth Analysis: 2021 vs 2020</a:t>
            </a:r>
            <a:endParaRPr lang="en-US" sz="3200" dirty="0">
              <a:latin typeface="Times New Roman" panose="02020603050405020304" pitchFamily="18" charset="0"/>
              <a:cs typeface="Times New Roman" panose="02020603050405020304" pitchFamily="18" charset="0"/>
            </a:endParaRPr>
          </a:p>
        </p:txBody>
      </p:sp>
      <p:sp>
        <p:nvSpPr>
          <p:cNvPr id="3" name="Text 1"/>
          <p:cNvSpPr/>
          <p:nvPr/>
        </p:nvSpPr>
        <p:spPr>
          <a:xfrm>
            <a:off x="775216" y="1258491"/>
            <a:ext cx="13079968" cy="460534"/>
          </a:xfrm>
          <a:prstGeom prst="rect">
            <a:avLst/>
          </a:prstGeom>
          <a:noFill/>
          <a:ln/>
        </p:spPr>
        <p:txBody>
          <a:bodyPr wrap="square" lIns="0" tIns="0" rIns="0" bIns="0" rtlCol="0" anchor="t"/>
          <a:lstStyle/>
          <a:p>
            <a:pPr marL="0" indent="0" algn="just">
              <a:lnSpc>
                <a:spcPct val="1500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This analysis examines the percentage increase in unique products between 2020 and 2021, providing crucial insights into our product portfolio expansion and overall business growth. Understanding this metric helps us assess the effectiveness of our product development strategies and market responsiveness.</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75216" y="2024896"/>
            <a:ext cx="1799630" cy="225028"/>
          </a:xfrm>
          <a:prstGeom prst="rect">
            <a:avLst/>
          </a:prstGeom>
          <a:noFill/>
          <a:ln/>
        </p:spPr>
        <p:txBody>
          <a:bodyPr wrap="none" lIns="0" tIns="0" rIns="0" bIns="0" rtlCol="0" anchor="t"/>
          <a:lstStyle/>
          <a:p>
            <a:pPr marL="0" indent="0" algn="l">
              <a:lnSpc>
                <a:spcPts val="1750"/>
              </a:lnSpc>
              <a:buNone/>
            </a:pPr>
            <a:endParaRPr lang="en-US" sz="1400" dirty="0"/>
          </a:p>
        </p:txBody>
      </p:sp>
      <p:pic>
        <p:nvPicPr>
          <p:cNvPr id="5" name="Image 0" descr="preencoded.png"/>
          <p:cNvPicPr>
            <a:picLocks noChangeAspect="1"/>
          </p:cNvPicPr>
          <p:nvPr/>
        </p:nvPicPr>
        <p:blipFill>
          <a:blip r:embed="rId3"/>
          <a:stretch>
            <a:fillRect/>
          </a:stretch>
        </p:blipFill>
        <p:spPr>
          <a:xfrm>
            <a:off x="1411285" y="2640311"/>
            <a:ext cx="5356824" cy="2013849"/>
          </a:xfrm>
          <a:prstGeom prst="rect">
            <a:avLst/>
          </a:prstGeom>
        </p:spPr>
      </p:pic>
      <p:pic>
        <p:nvPicPr>
          <p:cNvPr id="6" name="Image 1" descr="preencoded.png"/>
          <p:cNvPicPr>
            <a:picLocks noChangeAspect="1"/>
          </p:cNvPicPr>
          <p:nvPr/>
        </p:nvPicPr>
        <p:blipFill>
          <a:blip r:embed="rId4"/>
          <a:stretch>
            <a:fillRect/>
          </a:stretch>
        </p:blipFill>
        <p:spPr>
          <a:xfrm>
            <a:off x="991566" y="4812632"/>
            <a:ext cx="6196262" cy="3091892"/>
          </a:xfrm>
          <a:prstGeom prst="rect">
            <a:avLst/>
          </a:prstGeom>
        </p:spPr>
      </p:pic>
      <p:pic>
        <p:nvPicPr>
          <p:cNvPr id="7" name="Image 2" descr="preencoded.png"/>
          <p:cNvPicPr>
            <a:picLocks noChangeAspect="1"/>
          </p:cNvPicPr>
          <p:nvPr/>
        </p:nvPicPr>
        <p:blipFill>
          <a:blip r:embed="rId5"/>
          <a:stretch>
            <a:fillRect/>
          </a:stretch>
        </p:blipFill>
        <p:spPr>
          <a:xfrm>
            <a:off x="7734300" y="3185629"/>
            <a:ext cx="5901729" cy="987069"/>
          </a:xfrm>
          <a:prstGeom prst="rect">
            <a:avLst/>
          </a:prstGeom>
        </p:spPr>
      </p:pic>
      <p:pic>
        <p:nvPicPr>
          <p:cNvPr id="8" name="Image 3" descr="preencoded.png"/>
          <p:cNvPicPr>
            <a:picLocks noChangeAspect="1"/>
          </p:cNvPicPr>
          <p:nvPr/>
        </p:nvPicPr>
        <p:blipFill>
          <a:blip r:embed="rId6"/>
          <a:stretch>
            <a:fillRect/>
          </a:stretch>
        </p:blipFill>
        <p:spPr>
          <a:xfrm>
            <a:off x="7734300" y="5547155"/>
            <a:ext cx="6120883" cy="1555674"/>
          </a:xfrm>
          <a:prstGeom prst="rect">
            <a:avLst/>
          </a:prstGeom>
        </p:spPr>
      </p:pic>
      <p:sp>
        <p:nvSpPr>
          <p:cNvPr id="9" name="Text 3"/>
          <p:cNvSpPr/>
          <p:nvPr/>
        </p:nvSpPr>
        <p:spPr>
          <a:xfrm>
            <a:off x="7405092" y="3554016"/>
            <a:ext cx="6450092" cy="230267"/>
          </a:xfrm>
          <a:prstGeom prst="rect">
            <a:avLst/>
          </a:prstGeom>
          <a:noFill/>
          <a:ln/>
        </p:spPr>
        <p:txBody>
          <a:bodyPr wrap="none" lIns="0" tIns="0" rIns="0" bIns="0" rtlCol="0" anchor="t"/>
          <a:lstStyle/>
          <a:p>
            <a:pPr marL="0" indent="0" algn="l">
              <a:lnSpc>
                <a:spcPts val="1800"/>
              </a:lnSpc>
              <a:buNone/>
            </a:pPr>
            <a:endParaRPr lang="en-US" sz="1100" dirty="0"/>
          </a:p>
        </p:txBody>
      </p:sp>
      <p:sp>
        <p:nvSpPr>
          <p:cNvPr id="10" name="Text 4"/>
          <p:cNvSpPr/>
          <p:nvPr/>
        </p:nvSpPr>
        <p:spPr>
          <a:xfrm>
            <a:off x="775216" y="7388543"/>
            <a:ext cx="13079968" cy="230267"/>
          </a:xfrm>
          <a:prstGeom prst="rect">
            <a:avLst/>
          </a:prstGeom>
          <a:noFill/>
          <a:ln/>
        </p:spPr>
        <p:txBody>
          <a:bodyPr wrap="none" lIns="0" tIns="0" rIns="0" bIns="0" rtlCol="0" anchor="t"/>
          <a:lstStyle/>
          <a:p>
            <a:pPr marL="0" indent="0" algn="l">
              <a:lnSpc>
                <a:spcPts val="1800"/>
              </a:lnSpc>
              <a:buNone/>
            </a:pP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marL="0" indent="0" algn="l">
              <a:lnSpc>
                <a:spcPts val="5500"/>
              </a:lnSpc>
              <a:buNone/>
            </a:pPr>
            <a:endParaRPr lang="en-US" sz="4400" dirty="0"/>
          </a:p>
        </p:txBody>
      </p:sp>
      <p:sp>
        <p:nvSpPr>
          <p:cNvPr id="4" name="TextBox 3">
            <a:extLst>
              <a:ext uri="{FF2B5EF4-FFF2-40B4-BE49-F238E27FC236}">
                <a16:creationId xmlns:a16="http://schemas.microsoft.com/office/drawing/2014/main" id="{B041F166-2A85-D9B5-F045-317A652E9E3C}"/>
              </a:ext>
            </a:extLst>
          </p:cNvPr>
          <p:cNvSpPr txBox="1"/>
          <p:nvPr/>
        </p:nvSpPr>
        <p:spPr>
          <a:xfrm>
            <a:off x="802253" y="340529"/>
            <a:ext cx="8479256" cy="584775"/>
          </a:xfrm>
          <a:prstGeom prst="rect">
            <a:avLst/>
          </a:prstGeom>
          <a:noFill/>
        </p:spPr>
        <p:txBody>
          <a:bodyPr wrap="square">
            <a:spAutoFit/>
          </a:bodyPr>
          <a:lstStyle/>
          <a:p>
            <a:pPr algn="ctr"/>
            <a:r>
              <a:rPr lang="en-US" sz="3200" b="1" dirty="0">
                <a:effectLst/>
                <a:latin typeface="Times New Roman" panose="02020603050405020304" pitchFamily="18" charset="0"/>
                <a:cs typeface="Times New Roman" panose="02020603050405020304" pitchFamily="18" charset="0"/>
              </a:rPr>
              <a:t>Percentage of Unique </a:t>
            </a:r>
            <a:r>
              <a:rPr lang="en-US" sz="3200" b="1" dirty="0">
                <a:latin typeface="Times New Roman" panose="02020603050405020304" pitchFamily="18" charset="0"/>
                <a:cs typeface="Times New Roman" panose="02020603050405020304" pitchFamily="18" charset="0"/>
              </a:rPr>
              <a:t>P</a:t>
            </a:r>
            <a:r>
              <a:rPr lang="en-US" sz="3200" b="1" dirty="0">
                <a:effectLst/>
                <a:latin typeface="Times New Roman" panose="02020603050405020304" pitchFamily="18" charset="0"/>
                <a:cs typeface="Times New Roman" panose="02020603050405020304" pitchFamily="18" charset="0"/>
              </a:rPr>
              <a:t>roduct</a:t>
            </a:r>
            <a:r>
              <a:rPr lang="en-US" sz="3200" dirty="0">
                <a:effectLst/>
                <a:latin typeface="Times New Roman" panose="02020603050405020304" pitchFamily="18" charset="0"/>
                <a:cs typeface="Times New Roman" panose="02020603050405020304" pitchFamily="18" charset="0"/>
              </a:rPr>
              <a:t> </a:t>
            </a:r>
            <a:r>
              <a:rPr lang="en-US" sz="3200" b="1" dirty="0">
                <a:effectLst/>
                <a:latin typeface="Times New Roman" panose="02020603050405020304" pitchFamily="18" charset="0"/>
                <a:cs typeface="Times New Roman" panose="02020603050405020304" pitchFamily="18" charset="0"/>
              </a:rPr>
              <a:t>in 2021 vs. 2020 </a:t>
            </a:r>
            <a:endParaRPr lang="en-IN" sz="32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D93AA19-2969-71CD-10A9-9231E24CE31A}"/>
              </a:ext>
            </a:extLst>
          </p:cNvPr>
          <p:cNvPicPr>
            <a:picLocks noChangeAspect="1"/>
          </p:cNvPicPr>
          <p:nvPr/>
        </p:nvPicPr>
        <p:blipFill>
          <a:blip r:embed="rId3"/>
          <a:srcRect l="589" t="8774" r="1795" b="9357"/>
          <a:stretch>
            <a:fillRect/>
          </a:stretch>
        </p:blipFill>
        <p:spPr>
          <a:xfrm>
            <a:off x="837724" y="1888958"/>
            <a:ext cx="5887930" cy="842210"/>
          </a:xfrm>
          <a:prstGeom prst="rect">
            <a:avLst/>
          </a:prstGeom>
        </p:spPr>
      </p:pic>
      <p:pic>
        <p:nvPicPr>
          <p:cNvPr id="8" name="Picture 7">
            <a:extLst>
              <a:ext uri="{FF2B5EF4-FFF2-40B4-BE49-F238E27FC236}">
                <a16:creationId xmlns:a16="http://schemas.microsoft.com/office/drawing/2014/main" id="{DE08A017-A5DA-2A61-A507-514BD7C0367C}"/>
              </a:ext>
            </a:extLst>
          </p:cNvPr>
          <p:cNvPicPr>
            <a:picLocks noChangeAspect="1"/>
          </p:cNvPicPr>
          <p:nvPr/>
        </p:nvPicPr>
        <p:blipFill>
          <a:blip r:embed="rId4"/>
          <a:stretch>
            <a:fillRect/>
          </a:stretch>
        </p:blipFill>
        <p:spPr>
          <a:xfrm>
            <a:off x="802253" y="3187157"/>
            <a:ext cx="6031684" cy="4264507"/>
          </a:xfrm>
          <a:prstGeom prst="rect">
            <a:avLst/>
          </a:prstGeom>
        </p:spPr>
      </p:pic>
      <p:sp>
        <p:nvSpPr>
          <p:cNvPr id="10" name="TextBox 9">
            <a:extLst>
              <a:ext uri="{FF2B5EF4-FFF2-40B4-BE49-F238E27FC236}">
                <a16:creationId xmlns:a16="http://schemas.microsoft.com/office/drawing/2014/main" id="{F42C4C8E-46B7-0805-C359-B4CD7374F46A}"/>
              </a:ext>
            </a:extLst>
          </p:cNvPr>
          <p:cNvSpPr txBox="1"/>
          <p:nvPr/>
        </p:nvSpPr>
        <p:spPr>
          <a:xfrm>
            <a:off x="7095855" y="1211937"/>
            <a:ext cx="7438291" cy="6684972"/>
          </a:xfrm>
          <a:prstGeom prst="rect">
            <a:avLst/>
          </a:prstGeom>
          <a:noFill/>
        </p:spPr>
        <p:txBody>
          <a:bodyPr wrap="square">
            <a:spAutoFit/>
          </a:bodyPr>
          <a:lstStyle/>
          <a:p>
            <a:pPr>
              <a:lnSpc>
                <a:spcPct val="150000"/>
              </a:lnSpc>
              <a:buNone/>
            </a:pPr>
            <a:r>
              <a:rPr lang="en-US" sz="2800" b="1" dirty="0">
                <a:effectLst/>
                <a:latin typeface="Times New Roman" panose="02020603050405020304" pitchFamily="18" charset="0"/>
                <a:cs typeface="Times New Roman" panose="02020603050405020304" pitchFamily="18" charset="0"/>
              </a:rPr>
              <a:t>Insights</a:t>
            </a:r>
            <a:endParaRPr lang="en-US" sz="28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The </a:t>
            </a:r>
            <a:r>
              <a:rPr lang="en-US" sz="2000" b="1" dirty="0">
                <a:solidFill>
                  <a:srgbClr val="0D6ABF"/>
                </a:solidFill>
                <a:effectLst/>
                <a:latin typeface="Times New Roman" panose="02020603050405020304" pitchFamily="18" charset="0"/>
                <a:cs typeface="Times New Roman" panose="02020603050405020304" pitchFamily="18" charset="0"/>
              </a:rPr>
              <a:t>unique product portfolio expanded from 245 to 334 SKUs</a:t>
            </a:r>
            <a:r>
              <a:rPr lang="en-US" sz="2000" dirty="0">
                <a:effectLst/>
                <a:latin typeface="Times New Roman" panose="02020603050405020304" pitchFamily="18" charset="0"/>
                <a:cs typeface="Times New Roman" panose="02020603050405020304" pitchFamily="18" charset="0"/>
              </a:rPr>
              <a:t> between FY 2020 and FY 2021.</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This reflects a </a:t>
            </a:r>
            <a:r>
              <a:rPr lang="en-US" sz="2000" b="1" dirty="0">
                <a:solidFill>
                  <a:srgbClr val="0D6ABF"/>
                </a:solidFill>
                <a:effectLst/>
                <a:latin typeface="Times New Roman" panose="02020603050405020304" pitchFamily="18" charset="0"/>
                <a:cs typeface="Times New Roman" panose="02020603050405020304" pitchFamily="18" charset="0"/>
              </a:rPr>
              <a:t>36.33% YoY increase</a:t>
            </a:r>
            <a:r>
              <a:rPr lang="en-US" sz="2000" dirty="0">
                <a:effectLst/>
                <a:latin typeface="Times New Roman" panose="02020603050405020304" pitchFamily="18" charset="0"/>
                <a:cs typeface="Times New Roman" panose="02020603050405020304" pitchFamily="18" charset="0"/>
              </a:rPr>
              <a:t> in product diversification — a </a:t>
            </a:r>
            <a:r>
              <a:rPr lang="en-US" sz="2000" b="1" dirty="0">
                <a:solidFill>
                  <a:srgbClr val="0D6ABF"/>
                </a:solidFill>
                <a:effectLst/>
                <a:latin typeface="Times New Roman" panose="02020603050405020304" pitchFamily="18" charset="0"/>
                <a:cs typeface="Times New Roman" panose="02020603050405020304" pitchFamily="18" charset="0"/>
              </a:rPr>
              <a:t>strong expansion signal.</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The increase suggests that </a:t>
            </a:r>
            <a:r>
              <a:rPr lang="en-US" sz="2000" b="1" dirty="0" err="1">
                <a:solidFill>
                  <a:srgbClr val="0D6ABF"/>
                </a:solidFill>
                <a:effectLst/>
                <a:latin typeface="Times New Roman" panose="02020603050405020304" pitchFamily="18" charset="0"/>
                <a:cs typeface="Times New Roman" panose="02020603050405020304" pitchFamily="18" charset="0"/>
              </a:rPr>
              <a:t>AtliQ</a:t>
            </a:r>
            <a:r>
              <a:rPr lang="en-US" sz="2000" b="1" dirty="0">
                <a:solidFill>
                  <a:srgbClr val="0D6ABF"/>
                </a:solidFill>
                <a:effectLst/>
                <a:latin typeface="Times New Roman" panose="02020603050405020304" pitchFamily="18" charset="0"/>
                <a:cs typeface="Times New Roman" panose="02020603050405020304" pitchFamily="18" charset="0"/>
              </a:rPr>
              <a:t> invested in broadening its product lineup</a:t>
            </a:r>
            <a:r>
              <a:rPr lang="en-US" sz="2000" b="1" dirty="0">
                <a:effectLst/>
                <a:latin typeface="Times New Roman" panose="02020603050405020304" pitchFamily="18" charset="0"/>
                <a:cs typeface="Times New Roman" panose="02020603050405020304" pitchFamily="18" charset="0"/>
              </a:rPr>
              <a:t>,</a:t>
            </a:r>
            <a:r>
              <a:rPr lang="en-US" sz="2000" dirty="0">
                <a:effectLst/>
                <a:latin typeface="Times New Roman" panose="02020603050405020304" pitchFamily="18" charset="0"/>
                <a:cs typeface="Times New Roman" panose="02020603050405020304" pitchFamily="18" charset="0"/>
              </a:rPr>
              <a:t> potentially to:</a:t>
            </a:r>
            <a:endParaRPr lang="en-US"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Capture </a:t>
            </a:r>
            <a:r>
              <a:rPr lang="en-US" sz="2000" b="1" dirty="0">
                <a:solidFill>
                  <a:srgbClr val="0D6ABF"/>
                </a:solidFill>
                <a:effectLst/>
                <a:latin typeface="Times New Roman" panose="02020603050405020304" pitchFamily="18" charset="0"/>
                <a:cs typeface="Times New Roman" panose="02020603050405020304" pitchFamily="18" charset="0"/>
              </a:rPr>
              <a:t>more customer segments</a:t>
            </a:r>
            <a:endParaRPr lang="en-US"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Respond to </a:t>
            </a:r>
            <a:r>
              <a:rPr lang="en-US" sz="2000" b="1" dirty="0">
                <a:solidFill>
                  <a:srgbClr val="0D6ABF"/>
                </a:solidFill>
                <a:effectLst/>
                <a:latin typeface="Times New Roman" panose="02020603050405020304" pitchFamily="18" charset="0"/>
                <a:cs typeface="Times New Roman" panose="02020603050405020304" pitchFamily="18" charset="0"/>
              </a:rPr>
              <a:t>specific market or customer demands</a:t>
            </a:r>
            <a:endParaRPr lang="en-US"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Compete more effectively in </a:t>
            </a:r>
            <a:r>
              <a:rPr lang="en-US" sz="2000" b="1" dirty="0">
                <a:solidFill>
                  <a:srgbClr val="0D6ABF"/>
                </a:solidFill>
                <a:effectLst/>
                <a:latin typeface="Times New Roman" panose="02020603050405020304" pitchFamily="18" charset="0"/>
                <a:cs typeface="Times New Roman" panose="02020603050405020304" pitchFamily="18" charset="0"/>
              </a:rPr>
              <a:t>fast-growing product categories</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The growth in SKUs likely contributed to:</a:t>
            </a:r>
            <a:endParaRPr lang="en-US"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Improved</a:t>
            </a:r>
            <a:r>
              <a:rPr lang="en-US" sz="2000" dirty="0">
                <a:solidFill>
                  <a:srgbClr val="41A4FF"/>
                </a:solidFill>
                <a:effectLst/>
                <a:latin typeface="Times New Roman" panose="02020603050405020304" pitchFamily="18" charset="0"/>
                <a:cs typeface="Times New Roman" panose="02020603050405020304" pitchFamily="18" charset="0"/>
              </a:rPr>
              <a:t> </a:t>
            </a:r>
            <a:r>
              <a:rPr lang="en-US" sz="2000" b="1" dirty="0">
                <a:solidFill>
                  <a:srgbClr val="0D6ABF"/>
                </a:solidFill>
                <a:effectLst/>
                <a:latin typeface="Times New Roman" panose="02020603050405020304" pitchFamily="18" charset="0"/>
                <a:cs typeface="Times New Roman" panose="02020603050405020304" pitchFamily="18" charset="0"/>
              </a:rPr>
              <a:t>market coverage</a:t>
            </a:r>
            <a:endParaRPr lang="en-US"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Greater </a:t>
            </a:r>
            <a:r>
              <a:rPr lang="en-US" sz="2000" b="1" dirty="0">
                <a:solidFill>
                  <a:srgbClr val="0D6ABF"/>
                </a:solidFill>
                <a:effectLst/>
                <a:latin typeface="Times New Roman" panose="02020603050405020304" pitchFamily="18" charset="0"/>
                <a:cs typeface="Times New Roman" panose="02020603050405020304" pitchFamily="18" charset="0"/>
              </a:rPr>
              <a:t>channel partner engagement</a:t>
            </a:r>
            <a:endParaRPr lang="en-US" sz="2000" dirty="0">
              <a:latin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Enhanced </a:t>
            </a:r>
            <a:r>
              <a:rPr lang="en-US" sz="2000" b="1" dirty="0">
                <a:solidFill>
                  <a:srgbClr val="0D6ABF"/>
                </a:solidFill>
                <a:effectLst/>
                <a:latin typeface="Times New Roman" panose="02020603050405020304" pitchFamily="18" charset="0"/>
                <a:cs typeface="Times New Roman" panose="02020603050405020304" pitchFamily="18" charset="0"/>
              </a:rPr>
              <a:t>brand presence &amp; portfolio strength</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100"/>
                                  </p:iterate>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wd">
                                    <p:tmAbs val="100"/>
                                  </p:iterate>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iterate type="wd">
                                    <p:tmAbs val="100"/>
                                  </p:iterate>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iterate type="wd">
                                    <p:tmAbs val="100"/>
                                  </p:iterate>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iterate type="wd">
                                    <p:tmAbs val="100"/>
                                  </p:iterate>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iterate type="wd">
                                    <p:tmAbs val="100"/>
                                  </p:iterate>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iterate type="wd">
                                    <p:tmAbs val="100"/>
                                  </p:iterate>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100"/>
                                  </p:iterate>
                                  <p:childTnLst>
                                    <p:set>
                                      <p:cBhvr>
                                        <p:cTn id="22" dur="1" fill="hold">
                                          <p:stCondLst>
                                            <p:cond delay="0"/>
                                          </p:stCondLst>
                                        </p:cTn>
                                        <p:tgtEl>
                                          <p:spTgt spid="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iterate type="wd">
                                    <p:tmAbs val="100"/>
                                  </p:iterate>
                                  <p:childTnLst>
                                    <p:set>
                                      <p:cBhvr>
                                        <p:cTn id="24" dur="1" fill="hold">
                                          <p:stCondLst>
                                            <p:cond delay="0"/>
                                          </p:stCondLst>
                                        </p:cTn>
                                        <p:tgtEl>
                                          <p:spTgt spid="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iterate type="wd">
                                    <p:tmAbs val="100"/>
                                  </p:iterate>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iterate type="wd">
                                    <p:tmAbs val="100"/>
                                  </p:iterate>
                                  <p:childTnLst>
                                    <p:set>
                                      <p:cBhvr>
                                        <p:cTn id="2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D10E5D2-D010-F50B-C7F6-3EB782515E1A}"/>
              </a:ext>
            </a:extLst>
          </p:cNvPr>
          <p:cNvSpPr/>
          <p:nvPr/>
        </p:nvSpPr>
        <p:spPr>
          <a:xfrm>
            <a:off x="793790" y="691515"/>
            <a:ext cx="9034820" cy="602456"/>
          </a:xfrm>
          <a:prstGeom prst="rect">
            <a:avLst/>
          </a:prstGeom>
          <a:noFill/>
          <a:ln/>
        </p:spPr>
        <p:txBody>
          <a:bodyPr wrap="none" lIns="0" tIns="0" rIns="0" bIns="0" rtlCol="0" anchor="t"/>
          <a:lstStyle/>
          <a:p>
            <a:pPr marL="0" indent="0" algn="l">
              <a:lnSpc>
                <a:spcPts val="470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3. Product Count Analysis by Segment</a:t>
            </a:r>
            <a:endParaRPr lang="en-US" sz="32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5FA3EFAA-94AC-D808-8FF0-518DFB5F1B63}"/>
              </a:ext>
            </a:extLst>
          </p:cNvPr>
          <p:cNvSpPr/>
          <p:nvPr/>
        </p:nvSpPr>
        <p:spPr>
          <a:xfrm>
            <a:off x="793790" y="1679496"/>
            <a:ext cx="13042821" cy="616744"/>
          </a:xfrm>
          <a:prstGeom prst="rect">
            <a:avLst/>
          </a:prstGeom>
          <a:noFill/>
          <a:ln/>
        </p:spPr>
        <p:txBody>
          <a:bodyPr wrap="square" lIns="0" tIns="0" rIns="0" bIns="0" rtlCol="0" anchor="t"/>
          <a:lstStyle/>
          <a:p>
            <a:pPr marL="0" indent="0" algn="just">
              <a:lnSpc>
                <a:spcPct val="1500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This analysis provides a comprehensive report of unique product counts for each business segment, sorted in descending order to identify which segments have the largest product portfolios. This helps us understand resource allocation and market focus areas.</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a:extLst>
              <a:ext uri="{FF2B5EF4-FFF2-40B4-BE49-F238E27FC236}">
                <a16:creationId xmlns:a16="http://schemas.microsoft.com/office/drawing/2014/main" id="{6F3BF2E2-5AB5-F9DA-2565-FDCB44D03976}"/>
              </a:ext>
            </a:extLst>
          </p:cNvPr>
          <p:cNvPicPr>
            <a:picLocks noChangeAspect="1"/>
          </p:cNvPicPr>
          <p:nvPr/>
        </p:nvPicPr>
        <p:blipFill>
          <a:blip r:embed="rId2"/>
          <a:stretch>
            <a:fillRect/>
          </a:stretch>
        </p:blipFill>
        <p:spPr>
          <a:xfrm>
            <a:off x="924934" y="4054316"/>
            <a:ext cx="5440680" cy="1660922"/>
          </a:xfrm>
          <a:prstGeom prst="rect">
            <a:avLst/>
          </a:prstGeom>
        </p:spPr>
      </p:pic>
      <p:sp>
        <p:nvSpPr>
          <p:cNvPr id="5" name="Text 2">
            <a:extLst>
              <a:ext uri="{FF2B5EF4-FFF2-40B4-BE49-F238E27FC236}">
                <a16:creationId xmlns:a16="http://schemas.microsoft.com/office/drawing/2014/main" id="{E9B7F012-244C-4849-4444-97DACF5B6755}"/>
              </a:ext>
            </a:extLst>
          </p:cNvPr>
          <p:cNvSpPr/>
          <p:nvPr/>
        </p:nvSpPr>
        <p:spPr>
          <a:xfrm>
            <a:off x="793790" y="4583549"/>
            <a:ext cx="2409944" cy="301228"/>
          </a:xfrm>
          <a:prstGeom prst="rect">
            <a:avLst/>
          </a:prstGeom>
          <a:noFill/>
          <a:ln/>
        </p:spPr>
        <p:txBody>
          <a:bodyPr wrap="none" lIns="0" tIns="0" rIns="0" bIns="0" rtlCol="0" anchor="t"/>
          <a:lstStyle/>
          <a:p>
            <a:pPr marL="0" indent="0" algn="l">
              <a:lnSpc>
                <a:spcPts val="2350"/>
              </a:lnSpc>
              <a:buNone/>
            </a:pPr>
            <a:endParaRPr lang="en-US" sz="1850" dirty="0"/>
          </a:p>
        </p:txBody>
      </p:sp>
      <p:pic>
        <p:nvPicPr>
          <p:cNvPr id="6" name="Image 1" descr="preencoded.png">
            <a:extLst>
              <a:ext uri="{FF2B5EF4-FFF2-40B4-BE49-F238E27FC236}">
                <a16:creationId xmlns:a16="http://schemas.microsoft.com/office/drawing/2014/main" id="{18881921-5C5C-C67B-56BB-993B708AFC0F}"/>
              </a:ext>
            </a:extLst>
          </p:cNvPr>
          <p:cNvPicPr>
            <a:picLocks noChangeAspect="1"/>
          </p:cNvPicPr>
          <p:nvPr/>
        </p:nvPicPr>
        <p:blipFill>
          <a:blip r:embed="rId3"/>
          <a:stretch>
            <a:fillRect/>
          </a:stretch>
        </p:blipFill>
        <p:spPr>
          <a:xfrm>
            <a:off x="7915751" y="3144500"/>
            <a:ext cx="5440680" cy="3480554"/>
          </a:xfrm>
          <a:prstGeom prst="rect">
            <a:avLst/>
          </a:prstGeom>
        </p:spPr>
      </p:pic>
      <p:sp>
        <p:nvSpPr>
          <p:cNvPr id="7" name="Text 3">
            <a:extLst>
              <a:ext uri="{FF2B5EF4-FFF2-40B4-BE49-F238E27FC236}">
                <a16:creationId xmlns:a16="http://schemas.microsoft.com/office/drawing/2014/main" id="{F56794E0-1024-152B-6BCC-20B1A4E5E512}"/>
              </a:ext>
            </a:extLst>
          </p:cNvPr>
          <p:cNvSpPr/>
          <p:nvPr/>
        </p:nvSpPr>
        <p:spPr>
          <a:xfrm>
            <a:off x="7435691" y="6403181"/>
            <a:ext cx="2409944" cy="301228"/>
          </a:xfrm>
          <a:prstGeom prst="rect">
            <a:avLst/>
          </a:prstGeom>
          <a:noFill/>
          <a:ln/>
        </p:spPr>
        <p:txBody>
          <a:bodyPr wrap="none" lIns="0" tIns="0" rIns="0" bIns="0" rtlCol="0" anchor="t"/>
          <a:lstStyle/>
          <a:p>
            <a:pPr marL="0" indent="0" algn="l">
              <a:lnSpc>
                <a:spcPts val="2350"/>
              </a:lnSpc>
              <a:buNone/>
            </a:pPr>
            <a:endParaRPr lang="en-US" sz="1850" dirty="0"/>
          </a:p>
        </p:txBody>
      </p:sp>
    </p:spTree>
    <p:extLst>
      <p:ext uri="{BB962C8B-B14F-4D97-AF65-F5344CB8AC3E}">
        <p14:creationId xmlns:p14="http://schemas.microsoft.com/office/powerpoint/2010/main" val="2498536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387E72-13B5-5FA3-B5C3-4B4CED37C870}"/>
              </a:ext>
            </a:extLst>
          </p:cNvPr>
          <p:cNvPicPr>
            <a:picLocks noChangeAspect="1"/>
          </p:cNvPicPr>
          <p:nvPr/>
        </p:nvPicPr>
        <p:blipFill>
          <a:blip r:embed="rId2">
            <a:clrChange>
              <a:clrFrom>
                <a:srgbClr val="F3F8FC"/>
              </a:clrFrom>
              <a:clrTo>
                <a:srgbClr val="F3F8FC">
                  <a:alpha val="0"/>
                </a:srgbClr>
              </a:clrTo>
            </a:clrChange>
          </a:blip>
          <a:srcRect l="1593" t="2079" r="2989" b="6135"/>
          <a:stretch>
            <a:fillRect/>
          </a:stretch>
        </p:blipFill>
        <p:spPr>
          <a:xfrm>
            <a:off x="180474" y="1970333"/>
            <a:ext cx="7388937" cy="4547936"/>
          </a:xfrm>
          <a:prstGeom prst="rect">
            <a:avLst/>
          </a:prstGeom>
        </p:spPr>
      </p:pic>
      <p:sp>
        <p:nvSpPr>
          <p:cNvPr id="7" name="TextBox 6">
            <a:extLst>
              <a:ext uri="{FF2B5EF4-FFF2-40B4-BE49-F238E27FC236}">
                <a16:creationId xmlns:a16="http://schemas.microsoft.com/office/drawing/2014/main" id="{4C879A29-134E-6D97-34F5-D26FDDBEEDAF}"/>
              </a:ext>
            </a:extLst>
          </p:cNvPr>
          <p:cNvSpPr txBox="1"/>
          <p:nvPr/>
        </p:nvSpPr>
        <p:spPr>
          <a:xfrm>
            <a:off x="553453" y="537227"/>
            <a:ext cx="7743780" cy="584775"/>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U</a:t>
            </a:r>
            <a:r>
              <a:rPr lang="en-US" sz="3200" b="1" dirty="0">
                <a:effectLst/>
                <a:latin typeface="Times New Roman" panose="02020603050405020304" pitchFamily="18" charset="0"/>
                <a:cs typeface="Times New Roman" panose="02020603050405020304" pitchFamily="18" charset="0"/>
              </a:rPr>
              <a:t>nique Product Counts for Each Segment</a:t>
            </a:r>
            <a:endParaRPr lang="en-IN" sz="3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0079F36-BA65-D6CD-9B99-47408D253416}"/>
              </a:ext>
            </a:extLst>
          </p:cNvPr>
          <p:cNvSpPr txBox="1"/>
          <p:nvPr/>
        </p:nvSpPr>
        <p:spPr>
          <a:xfrm>
            <a:off x="7569411" y="2141622"/>
            <a:ext cx="6880515" cy="4376647"/>
          </a:xfrm>
          <a:prstGeom prst="rect">
            <a:avLst/>
          </a:prstGeom>
          <a:noFill/>
        </p:spPr>
        <p:txBody>
          <a:bodyPr wrap="square">
            <a:spAutoFit/>
          </a:bodyPr>
          <a:lstStyle/>
          <a:p>
            <a:pPr algn="just">
              <a:lnSpc>
                <a:spcPct val="150000"/>
              </a:lnSpc>
              <a:buNone/>
            </a:pPr>
            <a:r>
              <a:rPr lang="en-US" sz="2800" b="1" dirty="0">
                <a:effectLst/>
                <a:latin typeface="Times New Roman" panose="02020603050405020304" pitchFamily="18" charset="0"/>
                <a:cs typeface="Times New Roman" panose="02020603050405020304" pitchFamily="18" charset="0"/>
              </a:rPr>
              <a:t>Insights</a:t>
            </a:r>
            <a:endParaRPr lang="en-US" sz="28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000" b="1" dirty="0">
                <a:solidFill>
                  <a:srgbClr val="0D6ABF"/>
                </a:solidFill>
                <a:effectLst/>
                <a:latin typeface="Times New Roman" panose="02020603050405020304" pitchFamily="18" charset="0"/>
                <a:cs typeface="Times New Roman" panose="02020603050405020304" pitchFamily="18" charset="0"/>
              </a:rPr>
              <a:t>Notebook, Accessories, and Peripherals</a:t>
            </a:r>
            <a:r>
              <a:rPr lang="en-US" sz="2000" dirty="0">
                <a:solidFill>
                  <a:srgbClr val="118DFF"/>
                </a:solidFill>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have </a:t>
            </a:r>
            <a:r>
              <a:rPr lang="en-US" sz="2000" b="1" dirty="0">
                <a:solidFill>
                  <a:srgbClr val="0D6ABF"/>
                </a:solidFill>
                <a:effectLst/>
                <a:latin typeface="Times New Roman" panose="02020603050405020304" pitchFamily="18" charset="0"/>
                <a:cs typeface="Times New Roman" panose="02020603050405020304" pitchFamily="18" charset="0"/>
              </a:rPr>
              <a:t>high sales volume</a:t>
            </a:r>
            <a:r>
              <a:rPr lang="en-US" sz="2000" dirty="0">
                <a:effectLst/>
                <a:latin typeface="Times New Roman" panose="02020603050405020304" pitchFamily="18" charset="0"/>
                <a:cs typeface="Times New Roman" panose="02020603050405020304" pitchFamily="18" charset="0"/>
              </a:rPr>
              <a:t> and are the main revenue drivers.</a:t>
            </a:r>
            <a:endParaRPr lang="en-US" sz="20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Their </a:t>
            </a:r>
            <a:r>
              <a:rPr lang="en-US" sz="2000" b="1" dirty="0">
                <a:solidFill>
                  <a:srgbClr val="0D6ABF"/>
                </a:solidFill>
                <a:effectLst/>
                <a:latin typeface="Times New Roman" panose="02020603050405020304" pitchFamily="18" charset="0"/>
                <a:cs typeface="Times New Roman" panose="02020603050405020304" pitchFamily="18" charset="0"/>
              </a:rPr>
              <a:t>average sales (~110)</a:t>
            </a:r>
            <a:r>
              <a:rPr lang="en-US" sz="2000" dirty="0">
                <a:effectLst/>
                <a:latin typeface="Times New Roman" panose="02020603050405020304" pitchFamily="18" charset="0"/>
                <a:cs typeface="Times New Roman" panose="02020603050405020304" pitchFamily="18" charset="0"/>
              </a:rPr>
              <a:t> indicate strong and consistent customer demand.</a:t>
            </a:r>
            <a:endParaRPr lang="en-US" sz="20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000" b="1" dirty="0">
                <a:solidFill>
                  <a:srgbClr val="0D6ABF"/>
                </a:solidFill>
                <a:effectLst/>
                <a:latin typeface="Times New Roman" panose="02020603050405020304" pitchFamily="18" charset="0"/>
                <a:cs typeface="Times New Roman" panose="02020603050405020304" pitchFamily="18" charset="0"/>
              </a:rPr>
              <a:t>Desktop, Storage, and Networking</a:t>
            </a:r>
            <a:r>
              <a:rPr lang="en-US" sz="2000" dirty="0">
                <a:solidFill>
                  <a:srgbClr val="118DFF"/>
                </a:solidFill>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have </a:t>
            </a:r>
            <a:r>
              <a:rPr lang="en-US" sz="2000" b="1" dirty="0">
                <a:solidFill>
                  <a:srgbClr val="0D6ABF"/>
                </a:solidFill>
                <a:effectLst/>
                <a:latin typeface="Times New Roman" panose="02020603050405020304" pitchFamily="18" charset="0"/>
                <a:cs typeface="Times New Roman" panose="02020603050405020304" pitchFamily="18" charset="0"/>
              </a:rPr>
              <a:t>very low sales</a:t>
            </a:r>
            <a:r>
              <a:rPr lang="en-US" sz="2000" dirty="0">
                <a:solidFill>
                  <a:srgbClr val="0D6ABF"/>
                </a:solidFill>
                <a:effectLst/>
                <a:latin typeface="Times New Roman" panose="02020603050405020304" pitchFamily="18" charset="0"/>
                <a:cs typeface="Times New Roman" panose="02020603050405020304" pitchFamily="18" charset="0"/>
              </a:rPr>
              <a:t>,</a:t>
            </a:r>
            <a:r>
              <a:rPr lang="en-US" sz="2000" dirty="0">
                <a:effectLst/>
                <a:latin typeface="Times New Roman" panose="02020603050405020304" pitchFamily="18" charset="0"/>
                <a:cs typeface="Times New Roman" panose="02020603050405020304" pitchFamily="18" charset="0"/>
              </a:rPr>
              <a:t> averaging around </a:t>
            </a:r>
            <a:r>
              <a:rPr lang="en-US" sz="2000" b="1" dirty="0">
                <a:solidFill>
                  <a:srgbClr val="0D6ABF"/>
                </a:solidFill>
                <a:effectLst/>
                <a:latin typeface="Times New Roman" panose="02020603050405020304" pitchFamily="18" charset="0"/>
                <a:cs typeface="Times New Roman" panose="02020603050405020304" pitchFamily="18" charset="0"/>
              </a:rPr>
              <a:t>23</a:t>
            </a:r>
            <a:r>
              <a:rPr lang="en-US" sz="2000" dirty="0">
                <a:effectLst/>
                <a:latin typeface="Times New Roman" panose="02020603050405020304" pitchFamily="18" charset="0"/>
                <a:cs typeface="Times New Roman" panose="02020603050405020304" pitchFamily="18" charset="0"/>
              </a:rPr>
              <a:t>, indicating declining or niche demand.</a:t>
            </a:r>
            <a:endParaRPr lang="en-US" sz="2000"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The product portfolio is </a:t>
            </a:r>
            <a:r>
              <a:rPr lang="en-US" sz="2000" b="1" dirty="0">
                <a:solidFill>
                  <a:srgbClr val="0D6ABF"/>
                </a:solidFill>
                <a:effectLst/>
                <a:latin typeface="Times New Roman" panose="02020603050405020304" pitchFamily="18" charset="0"/>
                <a:cs typeface="Times New Roman" panose="02020603050405020304" pitchFamily="18" charset="0"/>
              </a:rPr>
              <a:t>skewed toward portable and add-on products</a:t>
            </a:r>
            <a:r>
              <a:rPr lang="en-US" sz="2000" dirty="0">
                <a:effectLst/>
                <a:latin typeface="Times New Roman" panose="02020603050405020304" pitchFamily="18" charset="0"/>
                <a:cs typeface="Times New Roman" panose="02020603050405020304" pitchFamily="18" charset="0"/>
              </a:rPr>
              <a:t> rather than traditional desktops.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116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1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wd">
                                    <p:tmAbs val="100"/>
                                  </p:iterate>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iterate type="wd">
                                    <p:tmAbs val="100"/>
                                  </p:iterate>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iterate type="wd">
                                    <p:tmAbs val="100"/>
                                  </p:iterate>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iterate type="wd">
                                    <p:tmAbs val="100"/>
                                  </p:iterate>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C00000">
                <a:tint val="66000"/>
                <a:satMod val="160000"/>
              </a:srgbClr>
            </a:gs>
            <a:gs pos="0">
              <a:srgbClr val="C00000"/>
            </a:gs>
            <a:gs pos="28000">
              <a:srgbClr val="F1B5B5">
                <a:alpha val="94000"/>
              </a:srgbClr>
            </a:gs>
            <a:gs pos="100000">
              <a:srgbClr val="C00000">
                <a:tint val="23500"/>
                <a:satMod val="160000"/>
              </a:srgbClr>
            </a:gs>
          </a:gsLst>
          <a:lin ang="5400000" scaled="1"/>
        </a:gradFill>
        <a:effectLst/>
      </p:bgPr>
    </p:bg>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AC58AF12-56BF-F888-1738-E83BDFA00853}"/>
              </a:ext>
            </a:extLst>
          </p:cNvPr>
          <p:cNvSpPr/>
          <p:nvPr/>
        </p:nvSpPr>
        <p:spPr>
          <a:xfrm>
            <a:off x="793790" y="674370"/>
            <a:ext cx="10671929" cy="531614"/>
          </a:xfrm>
          <a:prstGeom prst="rect">
            <a:avLst/>
          </a:prstGeom>
          <a:noFill/>
          <a:ln/>
        </p:spPr>
        <p:txBody>
          <a:bodyPr wrap="none" lIns="0" tIns="0" rIns="0" bIns="0" rtlCol="0" anchor="t"/>
          <a:lstStyle/>
          <a:p>
            <a:pPr marL="0" indent="0" algn="l">
              <a:lnSpc>
                <a:spcPts val="415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4. Segment Product Growth Analysis: 2021 vs 2020</a:t>
            </a:r>
            <a:endParaRPr lang="en-US" sz="3200" dirty="0">
              <a:latin typeface="Times New Roman" panose="02020603050405020304" pitchFamily="18" charset="0"/>
              <a:cs typeface="Times New Roman" panose="02020603050405020304" pitchFamily="18" charset="0"/>
            </a:endParaRPr>
          </a:p>
        </p:txBody>
      </p:sp>
      <p:sp>
        <p:nvSpPr>
          <p:cNvPr id="5" name="Text 1">
            <a:extLst>
              <a:ext uri="{FF2B5EF4-FFF2-40B4-BE49-F238E27FC236}">
                <a16:creationId xmlns:a16="http://schemas.microsoft.com/office/drawing/2014/main" id="{D469476F-CE10-EAAA-7F33-3302CD78C814}"/>
              </a:ext>
            </a:extLst>
          </p:cNvPr>
          <p:cNvSpPr/>
          <p:nvPr/>
        </p:nvSpPr>
        <p:spPr>
          <a:xfrm>
            <a:off x="793790" y="1546146"/>
            <a:ext cx="13042821" cy="544354"/>
          </a:xfrm>
          <a:prstGeom prst="rect">
            <a:avLst/>
          </a:prstGeom>
          <a:noFill/>
          <a:ln/>
        </p:spPr>
        <p:txBody>
          <a:bodyPr wrap="square" lIns="0" tIns="0" rIns="0" bIns="0" rtlCol="0" anchor="t"/>
          <a:lstStyle/>
          <a:p>
            <a:pPr marL="0" indent="0" algn="just">
              <a:lnSpc>
                <a:spcPct val="150000"/>
              </a:lnSpc>
              <a:buNone/>
            </a:pPr>
            <a:r>
              <a:rPr lang="en-US" sz="1850" dirty="0">
                <a:solidFill>
                  <a:srgbClr val="272525"/>
                </a:solidFill>
                <a:latin typeface="Times New Roman" panose="02020603050405020304" pitchFamily="18" charset="0"/>
                <a:ea typeface="Inter" pitchFamily="34" charset="-122"/>
                <a:cs typeface="Times New Roman" panose="02020603050405020304" pitchFamily="18" charset="0"/>
              </a:rPr>
              <a:t>This follow-up analysis identifies which business segment experienced the most significant increase in unique products between 2020 and 2021. By comparing product counts across segments over time, we can pinpoint areas of strategic expansion and investment focus.</a:t>
            </a:r>
            <a:endParaRPr lang="en-US" sz="1850" dirty="0">
              <a:latin typeface="Times New Roman" panose="02020603050405020304" pitchFamily="18" charset="0"/>
              <a:cs typeface="Times New Roman" panose="02020603050405020304" pitchFamily="18" charset="0"/>
            </a:endParaRPr>
          </a:p>
        </p:txBody>
      </p:sp>
      <p:pic>
        <p:nvPicPr>
          <p:cNvPr id="6" name="Image 0" descr="preencoded.png">
            <a:extLst>
              <a:ext uri="{FF2B5EF4-FFF2-40B4-BE49-F238E27FC236}">
                <a16:creationId xmlns:a16="http://schemas.microsoft.com/office/drawing/2014/main" id="{DDFB3C81-52B6-5237-CA6B-FC03722E0D9D}"/>
              </a:ext>
            </a:extLst>
          </p:cNvPr>
          <p:cNvPicPr>
            <a:picLocks noChangeAspect="1"/>
          </p:cNvPicPr>
          <p:nvPr/>
        </p:nvPicPr>
        <p:blipFill>
          <a:blip r:embed="rId2"/>
          <a:stretch>
            <a:fillRect/>
          </a:stretch>
        </p:blipFill>
        <p:spPr>
          <a:xfrm>
            <a:off x="1814878" y="2617670"/>
            <a:ext cx="4864218" cy="5333634"/>
          </a:xfrm>
          <a:prstGeom prst="rect">
            <a:avLst/>
          </a:prstGeom>
          <a:effectLst>
            <a:outerShdw blurRad="50800" dist="38100" dir="5400000" algn="t" rotWithShape="0">
              <a:prstClr val="black">
                <a:alpha val="40000"/>
              </a:prstClr>
            </a:outerShdw>
          </a:effectLst>
        </p:spPr>
      </p:pic>
      <p:sp>
        <p:nvSpPr>
          <p:cNvPr id="7" name="Text 2">
            <a:extLst>
              <a:ext uri="{FF2B5EF4-FFF2-40B4-BE49-F238E27FC236}">
                <a16:creationId xmlns:a16="http://schemas.microsoft.com/office/drawing/2014/main" id="{863DA7B4-DEDB-C41F-1A9B-6D9B60636D90}"/>
              </a:ext>
            </a:extLst>
          </p:cNvPr>
          <p:cNvSpPr/>
          <p:nvPr/>
        </p:nvSpPr>
        <p:spPr>
          <a:xfrm>
            <a:off x="793790" y="6547247"/>
            <a:ext cx="6415088" cy="272177"/>
          </a:xfrm>
          <a:prstGeom prst="rect">
            <a:avLst/>
          </a:prstGeom>
          <a:noFill/>
          <a:ln/>
        </p:spPr>
        <p:txBody>
          <a:bodyPr wrap="none" lIns="0" tIns="0" rIns="0" bIns="0" rtlCol="0" anchor="t"/>
          <a:lstStyle/>
          <a:p>
            <a:pPr marL="0" indent="0" algn="l">
              <a:lnSpc>
                <a:spcPts val="2100"/>
              </a:lnSpc>
              <a:buNone/>
            </a:pPr>
            <a:endParaRPr lang="en-US" sz="1300" dirty="0">
              <a:latin typeface="Times New Roman" panose="02020603050405020304" pitchFamily="18" charset="0"/>
              <a:cs typeface="Times New Roman" panose="02020603050405020304" pitchFamily="18" charset="0"/>
            </a:endParaRPr>
          </a:p>
        </p:txBody>
      </p:sp>
      <p:sp>
        <p:nvSpPr>
          <p:cNvPr id="13" name="Arrow: Bent-Up 12">
            <a:extLst>
              <a:ext uri="{FF2B5EF4-FFF2-40B4-BE49-F238E27FC236}">
                <a16:creationId xmlns:a16="http://schemas.microsoft.com/office/drawing/2014/main" id="{3137A2F9-94AA-17F9-52EE-E1594B12BF5A}"/>
              </a:ext>
            </a:extLst>
          </p:cNvPr>
          <p:cNvSpPr/>
          <p:nvPr/>
        </p:nvSpPr>
        <p:spPr>
          <a:xfrm>
            <a:off x="7050156" y="5098034"/>
            <a:ext cx="3644347" cy="1636643"/>
          </a:xfrm>
          <a:prstGeom prst="bentUpArrow">
            <a:avLst>
              <a:gd name="adj1" fmla="val 17713"/>
              <a:gd name="adj2" fmla="val 15688"/>
              <a:gd name="adj3" fmla="val 25000"/>
            </a:avLst>
          </a:prstGeom>
          <a:gradFill flip="none" rotWithShape="1">
            <a:gsLst>
              <a:gs pos="0">
                <a:srgbClr val="C00000"/>
              </a:gs>
              <a:gs pos="75000">
                <a:srgbClr val="C00000">
                  <a:tint val="44500"/>
                  <a:satMod val="160000"/>
                </a:srgbClr>
              </a:gs>
              <a:gs pos="100000">
                <a:srgbClr val="C00000">
                  <a:tint val="23500"/>
                  <a:satMod val="160000"/>
                </a:srgbClr>
              </a:gs>
            </a:gsLst>
            <a:lin ang="21594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5" name="Image 1" descr="preencoded.png">
            <a:extLst>
              <a:ext uri="{FF2B5EF4-FFF2-40B4-BE49-F238E27FC236}">
                <a16:creationId xmlns:a16="http://schemas.microsoft.com/office/drawing/2014/main" id="{A135623E-66AC-AD7D-D31E-6A229380D023}"/>
              </a:ext>
            </a:extLst>
          </p:cNvPr>
          <p:cNvPicPr>
            <a:picLocks noChangeAspect="1"/>
          </p:cNvPicPr>
          <p:nvPr/>
        </p:nvPicPr>
        <p:blipFill>
          <a:blip r:embed="rId3"/>
          <a:stretch>
            <a:fillRect/>
          </a:stretch>
        </p:blipFill>
        <p:spPr>
          <a:xfrm>
            <a:off x="8123583" y="3075834"/>
            <a:ext cx="5751933" cy="193424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398668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51638A-92FD-B87B-9EF9-8ECAD5252973}"/>
              </a:ext>
            </a:extLst>
          </p:cNvPr>
          <p:cNvSpPr txBox="1"/>
          <p:nvPr/>
        </p:nvSpPr>
        <p:spPr>
          <a:xfrm>
            <a:off x="1007165" y="226150"/>
            <a:ext cx="11807687" cy="742511"/>
          </a:xfrm>
          <a:prstGeom prst="rect">
            <a:avLst/>
          </a:prstGeom>
          <a:noFill/>
        </p:spPr>
        <p:txBody>
          <a:bodyPr wrap="square">
            <a:spAutoFit/>
          </a:bodyPr>
          <a:lstStyle/>
          <a:p>
            <a:pPr algn="ctr">
              <a:lnSpc>
                <a:spcPct val="150000"/>
              </a:lnSpc>
            </a:pPr>
            <a:r>
              <a:rPr lang="en-US" sz="3200" b="1" dirty="0">
                <a:effectLst/>
                <a:latin typeface="Times New Roman" panose="02020603050405020304" pitchFamily="18" charset="0"/>
                <a:cs typeface="Times New Roman" panose="02020603050405020304" pitchFamily="18" charset="0"/>
              </a:rPr>
              <a:t>Most Increase in Unique Products Segment-wise in 2021 vs 2020</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4496E82-0E28-9B4B-3622-765067185B02}"/>
              </a:ext>
            </a:extLst>
          </p:cNvPr>
          <p:cNvPicPr>
            <a:picLocks noChangeAspect="1"/>
          </p:cNvPicPr>
          <p:nvPr/>
        </p:nvPicPr>
        <p:blipFill>
          <a:blip r:embed="rId2">
            <a:clrChange>
              <a:clrFrom>
                <a:srgbClr val="F3F8FC"/>
              </a:clrFrom>
              <a:clrTo>
                <a:srgbClr val="F3F8FC">
                  <a:alpha val="0"/>
                </a:srgbClr>
              </a:clrTo>
            </a:clrChange>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61576" y="2266122"/>
            <a:ext cx="6834354" cy="4878894"/>
          </a:xfrm>
          <a:prstGeom prst="rect">
            <a:avLst/>
          </a:prstGeom>
        </p:spPr>
      </p:pic>
      <p:sp>
        <p:nvSpPr>
          <p:cNvPr id="7" name="TextBox 6">
            <a:extLst>
              <a:ext uri="{FF2B5EF4-FFF2-40B4-BE49-F238E27FC236}">
                <a16:creationId xmlns:a16="http://schemas.microsoft.com/office/drawing/2014/main" id="{5EEDBCC8-4FAA-4049-39E0-CE7622D1855A}"/>
              </a:ext>
            </a:extLst>
          </p:cNvPr>
          <p:cNvSpPr txBox="1"/>
          <p:nvPr/>
        </p:nvSpPr>
        <p:spPr>
          <a:xfrm>
            <a:off x="7315200" y="1739021"/>
            <a:ext cx="7209183" cy="5299977"/>
          </a:xfrm>
          <a:prstGeom prst="rect">
            <a:avLst/>
          </a:prstGeom>
          <a:noFill/>
        </p:spPr>
        <p:txBody>
          <a:bodyPr wrap="square">
            <a:spAutoFit/>
          </a:bodyPr>
          <a:lstStyle/>
          <a:p>
            <a:pPr algn="just">
              <a:lnSpc>
                <a:spcPct val="150000"/>
              </a:lnSpc>
              <a:buNone/>
            </a:pPr>
            <a:r>
              <a:rPr lang="en-US" sz="2800" b="1" dirty="0">
                <a:effectLst/>
                <a:latin typeface="Times New Roman" panose="02020603050405020304" pitchFamily="18" charset="0"/>
                <a:cs typeface="Times New Roman" panose="02020603050405020304" pitchFamily="18" charset="0"/>
              </a:rPr>
              <a:t>Insights</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1" dirty="0">
                <a:solidFill>
                  <a:srgbClr val="118DFF"/>
                </a:solidFill>
                <a:effectLst/>
                <a:latin typeface="Times New Roman" panose="02020603050405020304" pitchFamily="18" charset="0"/>
                <a:cs typeface="Times New Roman" panose="02020603050405020304" pitchFamily="18" charset="0"/>
              </a:rPr>
              <a:t>Accessories</a:t>
            </a:r>
            <a:r>
              <a:rPr lang="en-US" sz="2000" dirty="0">
                <a:solidFill>
                  <a:srgbClr val="118DFF"/>
                </a:solidFill>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showed the </a:t>
            </a:r>
            <a:r>
              <a:rPr lang="en-US" sz="2000" b="1" dirty="0">
                <a:solidFill>
                  <a:srgbClr val="41A4FF"/>
                </a:solidFill>
                <a:effectLst/>
                <a:latin typeface="Times New Roman" panose="02020603050405020304" pitchFamily="18" charset="0"/>
                <a:cs typeface="Times New Roman" panose="02020603050405020304" pitchFamily="18" charset="0"/>
              </a:rPr>
              <a:t>strongest growth</a:t>
            </a:r>
            <a:r>
              <a:rPr lang="en-US" sz="2000" dirty="0">
                <a:effectLst/>
                <a:latin typeface="Times New Roman" panose="02020603050405020304" pitchFamily="18" charset="0"/>
                <a:cs typeface="Times New Roman" panose="02020603050405020304" pitchFamily="18" charset="0"/>
              </a:rPr>
              <a:t> (+34), indicating a </a:t>
            </a:r>
            <a:r>
              <a:rPr lang="en-US" sz="2000" b="1" dirty="0">
                <a:solidFill>
                  <a:srgbClr val="41A4FF"/>
                </a:solidFill>
                <a:effectLst/>
                <a:latin typeface="Times New Roman" panose="02020603050405020304" pitchFamily="18" charset="0"/>
                <a:cs typeface="Times New Roman" panose="02020603050405020304" pitchFamily="18" charset="0"/>
              </a:rPr>
              <a:t>major product expansion focus</a:t>
            </a:r>
            <a:r>
              <a:rPr lang="en-US" sz="2000" dirty="0">
                <a:effectLst/>
                <a:latin typeface="Times New Roman" panose="02020603050405020304" pitchFamily="18" charset="0"/>
                <a:cs typeface="Times New Roman" panose="02020603050405020304" pitchFamily="18" charset="0"/>
              </a:rPr>
              <a:t> in this segment.</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1" dirty="0">
                <a:solidFill>
                  <a:srgbClr val="41A4FF"/>
                </a:solidFill>
                <a:effectLst/>
                <a:latin typeface="Times New Roman" panose="02020603050405020304" pitchFamily="18" charset="0"/>
                <a:cs typeface="Times New Roman" panose="02020603050405020304" pitchFamily="18" charset="0"/>
              </a:rPr>
              <a:t>Notebook</a:t>
            </a:r>
            <a:r>
              <a:rPr lang="en-US" sz="2000" dirty="0">
                <a:solidFill>
                  <a:srgbClr val="41A4FF"/>
                </a:solidFill>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and </a:t>
            </a:r>
            <a:r>
              <a:rPr lang="en-US" sz="2000" b="1" dirty="0">
                <a:solidFill>
                  <a:srgbClr val="41A4FF"/>
                </a:solidFill>
                <a:effectLst/>
                <a:latin typeface="Times New Roman" panose="02020603050405020304" pitchFamily="18" charset="0"/>
                <a:cs typeface="Times New Roman" panose="02020603050405020304" pitchFamily="18" charset="0"/>
              </a:rPr>
              <a:t>Peripherals</a:t>
            </a:r>
            <a:r>
              <a:rPr lang="en-US" sz="2000" dirty="0">
                <a:solidFill>
                  <a:srgbClr val="41A4FF"/>
                </a:solidFill>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saw </a:t>
            </a:r>
            <a:r>
              <a:rPr lang="en-US" sz="2000" b="1" dirty="0">
                <a:solidFill>
                  <a:srgbClr val="41A4FF"/>
                </a:solidFill>
                <a:effectLst/>
                <a:latin typeface="Times New Roman" panose="02020603050405020304" pitchFamily="18" charset="0"/>
                <a:cs typeface="Times New Roman" panose="02020603050405020304" pitchFamily="18" charset="0"/>
              </a:rPr>
              <a:t>steady growth</a:t>
            </a:r>
            <a:r>
              <a:rPr lang="en-US" sz="2000" dirty="0">
                <a:solidFill>
                  <a:srgbClr val="41A4FF"/>
                </a:solidFill>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(+16 each), supporting </a:t>
            </a:r>
            <a:r>
              <a:rPr lang="en-US" sz="2000" b="1" dirty="0">
                <a:solidFill>
                  <a:srgbClr val="41A4FF"/>
                </a:solidFill>
                <a:effectLst/>
                <a:latin typeface="Times New Roman" panose="02020603050405020304" pitchFamily="18" charset="0"/>
                <a:cs typeface="Times New Roman" panose="02020603050405020304" pitchFamily="18" charset="0"/>
              </a:rPr>
              <a:t>core portfolio stability</a:t>
            </a:r>
            <a:r>
              <a:rPr lang="en-US" sz="2000" dirty="0">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1" dirty="0">
                <a:solidFill>
                  <a:srgbClr val="41A4FF"/>
                </a:solidFill>
                <a:effectLst/>
                <a:latin typeface="Times New Roman" panose="02020603050405020304" pitchFamily="18" charset="0"/>
                <a:cs typeface="Times New Roman" panose="02020603050405020304" pitchFamily="18" charset="0"/>
              </a:rPr>
              <a:t>Desktop</a:t>
            </a:r>
            <a:r>
              <a:rPr lang="en-US" sz="2000" dirty="0">
                <a:effectLst/>
                <a:latin typeface="Times New Roman" panose="02020603050405020304" pitchFamily="18" charset="0"/>
                <a:cs typeface="Times New Roman" panose="02020603050405020304" pitchFamily="18" charset="0"/>
              </a:rPr>
              <a:t>, though small, recorded a </a:t>
            </a:r>
            <a:r>
              <a:rPr lang="en-US" sz="2000" b="1" dirty="0">
                <a:solidFill>
                  <a:srgbClr val="41A4FF"/>
                </a:solidFill>
                <a:effectLst/>
                <a:latin typeface="Times New Roman" panose="02020603050405020304" pitchFamily="18" charset="0"/>
                <a:cs typeface="Times New Roman" panose="02020603050405020304" pitchFamily="18" charset="0"/>
              </a:rPr>
              <a:t>notable relative increase</a:t>
            </a:r>
            <a:r>
              <a:rPr lang="en-US" sz="2000" dirty="0">
                <a:effectLst/>
                <a:latin typeface="Times New Roman" panose="02020603050405020304" pitchFamily="18" charset="0"/>
                <a:cs typeface="Times New Roman" panose="02020603050405020304" pitchFamily="18" charset="0"/>
              </a:rPr>
              <a:t> (+15), suggesting </a:t>
            </a:r>
            <a:r>
              <a:rPr lang="en-US" sz="2000" b="1" dirty="0">
                <a:solidFill>
                  <a:srgbClr val="41A4FF"/>
                </a:solidFill>
                <a:effectLst/>
                <a:latin typeface="Times New Roman" panose="02020603050405020304" pitchFamily="18" charset="0"/>
                <a:cs typeface="Times New Roman" panose="02020603050405020304" pitchFamily="18" charset="0"/>
              </a:rPr>
              <a:t>targeted market push</a:t>
            </a:r>
            <a:r>
              <a:rPr lang="en-US" sz="2000" dirty="0">
                <a:solidFill>
                  <a:srgbClr val="41A4FF"/>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b="1" dirty="0">
                <a:solidFill>
                  <a:srgbClr val="41A4FF"/>
                </a:solidFill>
                <a:effectLst/>
                <a:latin typeface="Times New Roman" panose="02020603050405020304" pitchFamily="18" charset="0"/>
                <a:cs typeface="Times New Roman" panose="02020603050405020304" pitchFamily="18" charset="0"/>
              </a:rPr>
              <a:t>Storage</a:t>
            </a:r>
            <a:r>
              <a:rPr lang="en-US" sz="2000" dirty="0">
                <a:effectLst/>
                <a:latin typeface="Times New Roman" panose="02020603050405020304" pitchFamily="18" charset="0"/>
                <a:cs typeface="Times New Roman" panose="02020603050405020304" pitchFamily="18" charset="0"/>
              </a:rPr>
              <a:t> had </a:t>
            </a:r>
            <a:r>
              <a:rPr lang="en-US" sz="2000" b="1" dirty="0">
                <a:solidFill>
                  <a:srgbClr val="41A4FF"/>
                </a:solidFill>
                <a:effectLst/>
                <a:latin typeface="Times New Roman" panose="02020603050405020304" pitchFamily="18" charset="0"/>
                <a:cs typeface="Times New Roman" panose="02020603050405020304" pitchFamily="18" charset="0"/>
              </a:rPr>
              <a:t>minimal change</a:t>
            </a:r>
            <a:r>
              <a:rPr lang="en-US" sz="2000" dirty="0">
                <a:effectLst/>
                <a:latin typeface="Times New Roman" panose="02020603050405020304" pitchFamily="18" charset="0"/>
                <a:cs typeface="Times New Roman" panose="02020603050405020304" pitchFamily="18" charset="0"/>
              </a:rPr>
              <a:t> (+5), implying either a </a:t>
            </a:r>
            <a:r>
              <a:rPr lang="en-US" sz="2000" b="1" dirty="0">
                <a:solidFill>
                  <a:srgbClr val="41A4FF"/>
                </a:solidFill>
                <a:effectLst/>
                <a:latin typeface="Times New Roman" panose="02020603050405020304" pitchFamily="18" charset="0"/>
                <a:cs typeface="Times New Roman" panose="02020603050405020304" pitchFamily="18" charset="0"/>
              </a:rPr>
              <a:t>mature or lower-priority segment</a:t>
            </a:r>
            <a:r>
              <a:rPr lang="en-US" sz="2000" dirty="0">
                <a:solidFill>
                  <a:srgbClr val="41A4FF"/>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Overall trend shows </a:t>
            </a:r>
            <a:r>
              <a:rPr lang="en-US" sz="2000" b="1" dirty="0">
                <a:solidFill>
                  <a:srgbClr val="41A4FF"/>
                </a:solidFill>
                <a:effectLst/>
                <a:latin typeface="Times New Roman" panose="02020603050405020304" pitchFamily="18" charset="0"/>
                <a:cs typeface="Times New Roman" panose="02020603050405020304" pitchFamily="18" charset="0"/>
              </a:rPr>
              <a:t>wider product diversification</a:t>
            </a:r>
            <a:r>
              <a:rPr lang="en-US" sz="2000" dirty="0">
                <a:effectLst/>
                <a:latin typeface="Times New Roman" panose="02020603050405020304" pitchFamily="18" charset="0"/>
                <a:cs typeface="Times New Roman" panose="02020603050405020304" pitchFamily="18" charset="0"/>
              </a:rPr>
              <a:t>, led primarily by </a:t>
            </a:r>
            <a:r>
              <a:rPr lang="en-US" sz="2000" b="1" dirty="0">
                <a:solidFill>
                  <a:srgbClr val="41A4FF"/>
                </a:solidFill>
                <a:effectLst/>
                <a:latin typeface="Times New Roman" panose="02020603050405020304" pitchFamily="18" charset="0"/>
                <a:cs typeface="Times New Roman" panose="02020603050405020304" pitchFamily="18" charset="0"/>
              </a:rPr>
              <a:t>Accessories</a:t>
            </a:r>
            <a:r>
              <a:rPr lang="en-US" sz="2000" dirty="0">
                <a:effectLst/>
                <a:latin typeface="Times New Roman" panose="02020603050405020304" pitchFamily="18" charset="0"/>
                <a:cs typeface="Times New Roman" panose="02020603050405020304" pitchFamily="18" charset="0"/>
              </a:rPr>
              <a:t> and supported by </a:t>
            </a:r>
            <a:r>
              <a:rPr lang="en-US" sz="2000" b="1" dirty="0">
                <a:solidFill>
                  <a:srgbClr val="41A4FF"/>
                </a:solidFill>
                <a:effectLst/>
                <a:latin typeface="Times New Roman" panose="02020603050405020304" pitchFamily="18" charset="0"/>
                <a:cs typeface="Times New Roman" panose="02020603050405020304" pitchFamily="18" charset="0"/>
              </a:rPr>
              <a:t>core segments</a:t>
            </a:r>
            <a:r>
              <a:rPr lang="en-US" sz="2000" dirty="0">
                <a:solidFill>
                  <a:srgbClr val="41A4FF"/>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730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100"/>
                                  </p:iterate>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100"/>
                                  </p:iterate>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wd">
                                    <p:tmAbs val="100"/>
                                  </p:iterate>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wd">
                                    <p:tmAbs val="100"/>
                                  </p:iterate>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wd">
                                    <p:tmAbs val="100"/>
                                  </p:iterate>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BC3E01D-4CC0-ABD7-4587-00BCA9E9659D}"/>
              </a:ext>
            </a:extLst>
          </p:cNvPr>
          <p:cNvSpPr/>
          <p:nvPr/>
        </p:nvSpPr>
        <p:spPr>
          <a:xfrm>
            <a:off x="793790" y="239197"/>
            <a:ext cx="9688680" cy="574119"/>
          </a:xfrm>
          <a:prstGeom prst="rect">
            <a:avLst/>
          </a:prstGeom>
          <a:noFill/>
          <a:ln/>
        </p:spPr>
        <p:txBody>
          <a:bodyPr wrap="none" lIns="0" tIns="0" rIns="0" bIns="0" rtlCol="0" anchor="t"/>
          <a:lstStyle/>
          <a:p>
            <a:pPr marL="0" indent="0" algn="just">
              <a:lnSpc>
                <a:spcPct val="15000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5. Products by Manufacturing Cost (Highest &amp; Lowest)</a:t>
            </a:r>
            <a:endParaRPr lang="en-US" sz="32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1ABD1EFA-F1BA-F1DE-A974-E81F90778020}"/>
              </a:ext>
            </a:extLst>
          </p:cNvPr>
          <p:cNvSpPr/>
          <p:nvPr/>
        </p:nvSpPr>
        <p:spPr>
          <a:xfrm>
            <a:off x="793790" y="1331402"/>
            <a:ext cx="12007810" cy="544354"/>
          </a:xfrm>
          <a:prstGeom prst="rect">
            <a:avLst/>
          </a:prstGeom>
          <a:noFill/>
          <a:ln/>
        </p:spPr>
        <p:txBody>
          <a:bodyPr wrap="square" lIns="0" tIns="0" rIns="0" bIns="0" rtlCol="0" anchor="t"/>
          <a:lstStyle/>
          <a:p>
            <a:pPr marL="0" indent="0" algn="just">
              <a:lnSpc>
                <a:spcPct val="1500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This analysis identifies products with the most significant manufacturing costs (both highest and lowest) to highlight key cost drivers and potential areas for optimization or strategic pricing. Understanding these extremes is vital for cost management and profitability analysis.</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a:extLst>
              <a:ext uri="{FF2B5EF4-FFF2-40B4-BE49-F238E27FC236}">
                <a16:creationId xmlns:a16="http://schemas.microsoft.com/office/drawing/2014/main" id="{264FFD75-D332-BE9E-05CE-3F38DFBA5C7A}"/>
              </a:ext>
            </a:extLst>
          </p:cNvPr>
          <p:cNvPicPr>
            <a:picLocks noChangeAspect="1"/>
          </p:cNvPicPr>
          <p:nvPr/>
        </p:nvPicPr>
        <p:blipFill>
          <a:blip r:embed="rId2"/>
          <a:stretch>
            <a:fillRect/>
          </a:stretch>
        </p:blipFill>
        <p:spPr>
          <a:xfrm>
            <a:off x="1595675" y="2928838"/>
            <a:ext cx="4579838" cy="4834455"/>
          </a:xfrm>
          <a:prstGeom prst="rect">
            <a:avLst/>
          </a:prstGeom>
        </p:spPr>
      </p:pic>
      <p:sp>
        <p:nvSpPr>
          <p:cNvPr id="5" name="Text 2">
            <a:extLst>
              <a:ext uri="{FF2B5EF4-FFF2-40B4-BE49-F238E27FC236}">
                <a16:creationId xmlns:a16="http://schemas.microsoft.com/office/drawing/2014/main" id="{F8478369-7785-7B15-90A9-CEBDE92ECCD1}"/>
              </a:ext>
            </a:extLst>
          </p:cNvPr>
          <p:cNvSpPr/>
          <p:nvPr/>
        </p:nvSpPr>
        <p:spPr>
          <a:xfrm>
            <a:off x="793790" y="6494145"/>
            <a:ext cx="6415088" cy="272177"/>
          </a:xfrm>
          <a:prstGeom prst="rect">
            <a:avLst/>
          </a:prstGeom>
          <a:noFill/>
          <a:ln/>
        </p:spPr>
        <p:txBody>
          <a:bodyPr wrap="none" lIns="0" tIns="0" rIns="0" bIns="0" rtlCol="0" anchor="t"/>
          <a:lstStyle/>
          <a:p>
            <a:pPr marL="0" indent="0" algn="just">
              <a:lnSpc>
                <a:spcPct val="150000"/>
              </a:lnSpc>
              <a:buNone/>
            </a:pPr>
            <a:endParaRPr lang="en-US" sz="1300" dirty="0">
              <a:latin typeface="Times New Roman" panose="02020603050405020304" pitchFamily="18" charset="0"/>
              <a:cs typeface="Times New Roman" panose="02020603050405020304" pitchFamily="18" charset="0"/>
            </a:endParaRPr>
          </a:p>
        </p:txBody>
      </p:sp>
      <p:pic>
        <p:nvPicPr>
          <p:cNvPr id="6" name="Image 1" descr="preencoded.png">
            <a:extLst>
              <a:ext uri="{FF2B5EF4-FFF2-40B4-BE49-F238E27FC236}">
                <a16:creationId xmlns:a16="http://schemas.microsoft.com/office/drawing/2014/main" id="{875A0C79-D07F-A995-0181-F09B981B9E03}"/>
              </a:ext>
            </a:extLst>
          </p:cNvPr>
          <p:cNvPicPr>
            <a:picLocks noChangeAspect="1"/>
          </p:cNvPicPr>
          <p:nvPr/>
        </p:nvPicPr>
        <p:blipFill>
          <a:blip r:embed="rId3"/>
          <a:stretch>
            <a:fillRect/>
          </a:stretch>
        </p:blipFill>
        <p:spPr>
          <a:xfrm>
            <a:off x="7566991" y="4560571"/>
            <a:ext cx="5467734" cy="918016"/>
          </a:xfrm>
          <a:prstGeom prst="rect">
            <a:avLst/>
          </a:prstGeom>
        </p:spPr>
      </p:pic>
      <p:sp>
        <p:nvSpPr>
          <p:cNvPr id="7" name="Text 3">
            <a:extLst>
              <a:ext uri="{FF2B5EF4-FFF2-40B4-BE49-F238E27FC236}">
                <a16:creationId xmlns:a16="http://schemas.microsoft.com/office/drawing/2014/main" id="{1FDDCAE5-3D29-0FEF-839D-A6C981FE7324}"/>
              </a:ext>
            </a:extLst>
          </p:cNvPr>
          <p:cNvSpPr/>
          <p:nvPr/>
        </p:nvSpPr>
        <p:spPr>
          <a:xfrm>
            <a:off x="7421523" y="3396853"/>
            <a:ext cx="6415088" cy="272177"/>
          </a:xfrm>
          <a:prstGeom prst="rect">
            <a:avLst/>
          </a:prstGeom>
          <a:noFill/>
          <a:ln/>
        </p:spPr>
        <p:txBody>
          <a:bodyPr wrap="none" lIns="0" tIns="0" rIns="0" bIns="0" rtlCol="0" anchor="t"/>
          <a:lstStyle/>
          <a:p>
            <a:pPr marL="0" indent="0" algn="just">
              <a:lnSpc>
                <a:spcPct val="150000"/>
              </a:lnSpc>
              <a:buNone/>
            </a:pP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532358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7A04E-0AC7-54FC-DEF0-3139A24746CD}"/>
              </a:ext>
            </a:extLst>
          </p:cNvPr>
          <p:cNvSpPr txBox="1"/>
          <p:nvPr/>
        </p:nvSpPr>
        <p:spPr>
          <a:xfrm>
            <a:off x="2877377" y="173142"/>
            <a:ext cx="9115839" cy="742511"/>
          </a:xfrm>
          <a:prstGeom prst="rect">
            <a:avLst/>
          </a:prstGeom>
          <a:noFill/>
        </p:spPr>
        <p:txBody>
          <a:bodyPr wrap="square">
            <a:spAutoFit/>
          </a:bodyPr>
          <a:lstStyle/>
          <a:p>
            <a:pPr algn="ctr">
              <a:lnSpc>
                <a:spcPct val="150000"/>
              </a:lnSpc>
            </a:pPr>
            <a:r>
              <a:rPr lang="en-US" sz="3200" b="1" dirty="0">
                <a:effectLst/>
                <a:latin typeface="Times New Roman" panose="02020603050405020304" pitchFamily="18" charset="0"/>
                <a:cs typeface="Times New Roman" panose="02020603050405020304" pitchFamily="18" charset="0"/>
              </a:rPr>
              <a:t>Highest and Lowest Manufacturing Cost Products</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90FBA96-7A13-E0B0-2F26-9A8D7A9EAD99}"/>
              </a:ext>
            </a:extLst>
          </p:cNvPr>
          <p:cNvPicPr>
            <a:picLocks noChangeAspect="1"/>
          </p:cNvPicPr>
          <p:nvPr/>
        </p:nvPicPr>
        <p:blipFill>
          <a:blip r:embed="rId2">
            <a:clrChange>
              <a:clrFrom>
                <a:srgbClr val="F3F8FC"/>
              </a:clrFrom>
              <a:clrTo>
                <a:srgbClr val="F3F8FC">
                  <a:alpha val="0"/>
                </a:srgbClr>
              </a:clrTo>
            </a:clrChange>
          </a:blip>
          <a:srcRect t="4010"/>
          <a:stretch>
            <a:fillRect/>
          </a:stretch>
        </p:blipFill>
        <p:spPr>
          <a:xfrm>
            <a:off x="405912" y="2127149"/>
            <a:ext cx="6909288" cy="3796573"/>
          </a:xfrm>
          <a:prstGeom prst="rect">
            <a:avLst/>
          </a:prstGeom>
        </p:spPr>
      </p:pic>
      <p:pic>
        <p:nvPicPr>
          <p:cNvPr id="7" name="Picture 6">
            <a:extLst>
              <a:ext uri="{FF2B5EF4-FFF2-40B4-BE49-F238E27FC236}">
                <a16:creationId xmlns:a16="http://schemas.microsoft.com/office/drawing/2014/main" id="{D019D7F2-DF5D-DFE3-5871-5AF921E09789}"/>
              </a:ext>
            </a:extLst>
          </p:cNvPr>
          <p:cNvPicPr>
            <a:picLocks noChangeAspect="1"/>
          </p:cNvPicPr>
          <p:nvPr/>
        </p:nvPicPr>
        <p:blipFill>
          <a:blip r:embed="rId3">
            <a:clrChange>
              <a:clrFrom>
                <a:srgbClr val="F3F8FC"/>
              </a:clrFrom>
              <a:clrTo>
                <a:srgbClr val="F3F8FC">
                  <a:alpha val="0"/>
                </a:srgbClr>
              </a:clrTo>
            </a:clrChange>
          </a:blip>
          <a:stretch>
            <a:fillRect/>
          </a:stretch>
        </p:blipFill>
        <p:spPr>
          <a:xfrm>
            <a:off x="7315201" y="2127149"/>
            <a:ext cx="7023652" cy="3796573"/>
          </a:xfrm>
          <a:prstGeom prst="rect">
            <a:avLst/>
          </a:prstGeom>
        </p:spPr>
      </p:pic>
    </p:spTree>
    <p:extLst>
      <p:ext uri="{BB962C8B-B14F-4D97-AF65-F5344CB8AC3E}">
        <p14:creationId xmlns:p14="http://schemas.microsoft.com/office/powerpoint/2010/main" val="77849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20133"/>
            <a:ext cx="5632490" cy="704017"/>
          </a:xfrm>
          <a:prstGeom prst="rect">
            <a:avLst/>
          </a:prstGeom>
          <a:noFill/>
          <a:ln/>
        </p:spPr>
        <p:txBody>
          <a:bodyPr wrap="none" lIns="0" tIns="0" rIns="0" bIns="0" rtlCol="0" anchor="t"/>
          <a:lstStyle/>
          <a:p>
            <a:pPr marL="0" indent="0" algn="l">
              <a:lnSpc>
                <a:spcPts val="5500"/>
              </a:lnSpc>
              <a:buNone/>
            </a:pPr>
            <a:r>
              <a:rPr lang="en-US" sz="3200" b="1" dirty="0">
                <a:solidFill>
                  <a:srgbClr val="00002E"/>
                </a:solidFill>
                <a:latin typeface="Times New Roman" panose="02020603050405020304" pitchFamily="18" charset="0"/>
                <a:ea typeface="Nunito Semi Bold" pitchFamily="34" charset="-122"/>
                <a:cs typeface="Times New Roman" panose="02020603050405020304" pitchFamily="18" charset="0"/>
              </a:rPr>
              <a:t>Challenge Overview</a:t>
            </a:r>
            <a:endParaRPr lang="en-US" sz="3200" b="1" dirty="0">
              <a:latin typeface="Times New Roman" panose="02020603050405020304" pitchFamily="18" charset="0"/>
              <a:cs typeface="Times New Roman" panose="02020603050405020304" pitchFamily="18" charset="0"/>
            </a:endParaRPr>
          </a:p>
        </p:txBody>
      </p:sp>
      <p:sp>
        <p:nvSpPr>
          <p:cNvPr id="4" name="Shape 1"/>
          <p:cNvSpPr/>
          <p:nvPr/>
        </p:nvSpPr>
        <p:spPr>
          <a:xfrm>
            <a:off x="6324124" y="3083123"/>
            <a:ext cx="3614618" cy="3126343"/>
          </a:xfrm>
          <a:prstGeom prst="roundRect">
            <a:avLst>
              <a:gd name="adj" fmla="val 11485"/>
            </a:avLst>
          </a:prstGeom>
          <a:solidFill>
            <a:srgbClr val="F3F3FF"/>
          </a:solidFill>
          <a:ln w="22860">
            <a:solidFill>
              <a:srgbClr val="2D4DF2"/>
            </a:solidFill>
            <a:prstDash val="solid"/>
          </a:ln>
        </p:spPr>
      </p:sp>
      <p:sp>
        <p:nvSpPr>
          <p:cNvPr id="5" name="Shape 2"/>
          <p:cNvSpPr/>
          <p:nvPr/>
        </p:nvSpPr>
        <p:spPr>
          <a:xfrm>
            <a:off x="6586299" y="3345299"/>
            <a:ext cx="718066" cy="718066"/>
          </a:xfrm>
          <a:prstGeom prst="roundRect">
            <a:avLst>
              <a:gd name="adj" fmla="val 12732932"/>
            </a:avLst>
          </a:prstGeom>
          <a:solidFill>
            <a:srgbClr val="2D4DF2"/>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83705" y="3542705"/>
            <a:ext cx="323136" cy="323136"/>
          </a:xfrm>
          <a:prstGeom prst="rect">
            <a:avLst/>
          </a:prstGeom>
        </p:spPr>
      </p:pic>
      <p:sp>
        <p:nvSpPr>
          <p:cNvPr id="7" name="Text 3"/>
          <p:cNvSpPr/>
          <p:nvPr/>
        </p:nvSpPr>
        <p:spPr>
          <a:xfrm>
            <a:off x="6586299" y="4302681"/>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Times New Roman" panose="02020603050405020304" pitchFamily="18" charset="0"/>
                <a:ea typeface="Nunito Semi Bold" pitchFamily="34" charset="-122"/>
                <a:cs typeface="Times New Roman" panose="02020603050405020304" pitchFamily="18" charset="0"/>
              </a:rPr>
              <a:t>AtliQ Hardwares</a:t>
            </a:r>
            <a:endParaRPr lang="en-US" sz="2200" b="1" dirty="0">
              <a:latin typeface="Times New Roman" panose="02020603050405020304" pitchFamily="18" charset="0"/>
              <a:cs typeface="Times New Roman" panose="02020603050405020304" pitchFamily="18" charset="0"/>
            </a:endParaRPr>
          </a:p>
        </p:txBody>
      </p:sp>
      <p:sp>
        <p:nvSpPr>
          <p:cNvPr id="8" name="Text 4"/>
          <p:cNvSpPr/>
          <p:nvPr/>
        </p:nvSpPr>
        <p:spPr>
          <a:xfrm>
            <a:off x="6586299" y="4798219"/>
            <a:ext cx="3183343"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Major computer hardware manufacturer expanding globally across markets</a:t>
            </a:r>
            <a:endParaRPr lang="en-US" sz="1850" dirty="0">
              <a:latin typeface="Times New Roman" panose="02020603050405020304" pitchFamily="18" charset="0"/>
              <a:cs typeface="Times New Roman" panose="02020603050405020304" pitchFamily="18" charset="0"/>
            </a:endParaRPr>
          </a:p>
        </p:txBody>
      </p:sp>
      <p:sp>
        <p:nvSpPr>
          <p:cNvPr id="9" name="Shape 5"/>
          <p:cNvSpPr/>
          <p:nvPr/>
        </p:nvSpPr>
        <p:spPr>
          <a:xfrm>
            <a:off x="10178058" y="3083123"/>
            <a:ext cx="3614618" cy="3126343"/>
          </a:xfrm>
          <a:prstGeom prst="roundRect">
            <a:avLst>
              <a:gd name="adj" fmla="val 11485"/>
            </a:avLst>
          </a:prstGeom>
          <a:solidFill>
            <a:srgbClr val="F3F3FF"/>
          </a:solidFill>
          <a:ln w="22860">
            <a:solidFill>
              <a:srgbClr val="018CE1"/>
            </a:solidFill>
            <a:prstDash val="solid"/>
          </a:ln>
        </p:spPr>
      </p:sp>
      <p:sp>
        <p:nvSpPr>
          <p:cNvPr id="10" name="Shape 6"/>
          <p:cNvSpPr/>
          <p:nvPr/>
        </p:nvSpPr>
        <p:spPr>
          <a:xfrm>
            <a:off x="10440233" y="3345299"/>
            <a:ext cx="718066" cy="718066"/>
          </a:xfrm>
          <a:prstGeom prst="roundRect">
            <a:avLst>
              <a:gd name="adj" fmla="val 12732932"/>
            </a:avLst>
          </a:prstGeom>
          <a:solidFill>
            <a:srgbClr val="018CE1"/>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37639" y="3542705"/>
            <a:ext cx="323136" cy="323136"/>
          </a:xfrm>
          <a:prstGeom prst="rect">
            <a:avLst/>
          </a:prstGeom>
        </p:spPr>
      </p:pic>
      <p:sp>
        <p:nvSpPr>
          <p:cNvPr id="12" name="Text 7"/>
          <p:cNvSpPr/>
          <p:nvPr/>
        </p:nvSpPr>
        <p:spPr>
          <a:xfrm>
            <a:off x="10440233" y="4302681"/>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2E"/>
                </a:solidFill>
                <a:latin typeface="Times New Roman" panose="02020603050405020304" pitchFamily="18" charset="0"/>
                <a:ea typeface="Nunito Semi Bold" pitchFamily="34" charset="-122"/>
                <a:cs typeface="Times New Roman" panose="02020603050405020304" pitchFamily="18" charset="0"/>
              </a:rPr>
              <a:t>Critical Gap</a:t>
            </a:r>
            <a:endParaRPr lang="en-US" sz="2200" b="1" dirty="0">
              <a:latin typeface="Times New Roman" panose="02020603050405020304" pitchFamily="18" charset="0"/>
              <a:cs typeface="Times New Roman" panose="02020603050405020304" pitchFamily="18" charset="0"/>
            </a:endParaRPr>
          </a:p>
        </p:txBody>
      </p:sp>
      <p:sp>
        <p:nvSpPr>
          <p:cNvPr id="13" name="Text 8"/>
          <p:cNvSpPr/>
          <p:nvPr/>
        </p:nvSpPr>
        <p:spPr>
          <a:xfrm>
            <a:off x="10440233" y="4798219"/>
            <a:ext cx="3090267"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Management lacks actionable insights for fast, data-driven decision-making</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0">
            <a:extLst>
              <a:ext uri="{FF2B5EF4-FFF2-40B4-BE49-F238E27FC236}">
                <a16:creationId xmlns:a16="http://schemas.microsoft.com/office/drawing/2014/main" id="{B08FCC85-EBAE-27C3-391B-2690BEF6BB94}"/>
              </a:ext>
            </a:extLst>
          </p:cNvPr>
          <p:cNvSpPr/>
          <p:nvPr/>
        </p:nvSpPr>
        <p:spPr>
          <a:xfrm>
            <a:off x="830282" y="442840"/>
            <a:ext cx="12403336" cy="484823"/>
          </a:xfrm>
          <a:prstGeom prst="rect">
            <a:avLst/>
          </a:prstGeom>
          <a:noFill/>
          <a:ln/>
        </p:spPr>
        <p:txBody>
          <a:bodyPr wrap="none" lIns="0" tIns="0" rIns="0" bIns="0" rtlCol="0" anchor="t"/>
          <a:lstStyle/>
          <a:p>
            <a:pPr marL="0" indent="0" algn="l">
              <a:lnSpc>
                <a:spcPts val="380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6. Top 5 Customers by Average Pre-Invoice Discount (FY21, India)</a:t>
            </a:r>
            <a:endParaRPr lang="en-US" sz="3200" dirty="0">
              <a:latin typeface="Times New Roman" panose="02020603050405020304" pitchFamily="18" charset="0"/>
              <a:cs typeface="Times New Roman" panose="02020603050405020304" pitchFamily="18" charset="0"/>
            </a:endParaRPr>
          </a:p>
        </p:txBody>
      </p:sp>
      <p:sp>
        <p:nvSpPr>
          <p:cNvPr id="17" name="Text 1">
            <a:extLst>
              <a:ext uri="{FF2B5EF4-FFF2-40B4-BE49-F238E27FC236}">
                <a16:creationId xmlns:a16="http://schemas.microsoft.com/office/drawing/2014/main" id="{271D32B5-A8C0-2DA3-A789-E0090EF13D55}"/>
              </a:ext>
            </a:extLst>
          </p:cNvPr>
          <p:cNvSpPr/>
          <p:nvPr/>
        </p:nvSpPr>
        <p:spPr>
          <a:xfrm>
            <a:off x="593288" y="1145786"/>
            <a:ext cx="13201412" cy="1517902"/>
          </a:xfrm>
          <a:prstGeom prst="rect">
            <a:avLst/>
          </a:prstGeom>
          <a:noFill/>
          <a:ln/>
        </p:spPr>
        <p:txBody>
          <a:bodyPr wrap="square" lIns="0" tIns="0" rIns="0" bIns="0" rtlCol="0" anchor="t"/>
          <a:lstStyle/>
          <a:p>
            <a:pPr marL="0" indent="0" algn="just">
              <a:lnSpc>
                <a:spcPct val="150000"/>
              </a:lnSpc>
              <a:buNone/>
            </a:pPr>
            <a:r>
              <a:rPr lang="en-US" sz="2200" dirty="0">
                <a:solidFill>
                  <a:srgbClr val="272525"/>
                </a:solidFill>
                <a:latin typeface="Times New Roman" panose="02020603050405020304" pitchFamily="18" charset="0"/>
                <a:ea typeface="Inter" pitchFamily="34" charset="-122"/>
                <a:cs typeface="Times New Roman" panose="02020603050405020304" pitchFamily="18" charset="0"/>
              </a:rPr>
              <a:t>This report identifies the top 5 customers who received the highest average pre-invoice discount percentage during the fiscal year 2021 within the Indian market. Understanding these key relationships is crucial for optimizing discount strategies and customer profitability.</a:t>
            </a:r>
            <a:endParaRPr lang="en-US" sz="2200" dirty="0">
              <a:latin typeface="Times New Roman" panose="02020603050405020304" pitchFamily="18" charset="0"/>
              <a:cs typeface="Times New Roman" panose="02020603050405020304" pitchFamily="18" charset="0"/>
            </a:endParaRPr>
          </a:p>
        </p:txBody>
      </p:sp>
      <p:pic>
        <p:nvPicPr>
          <p:cNvPr id="18" name="Image 0" descr="preencoded.png">
            <a:extLst>
              <a:ext uri="{FF2B5EF4-FFF2-40B4-BE49-F238E27FC236}">
                <a16:creationId xmlns:a16="http://schemas.microsoft.com/office/drawing/2014/main" id="{45D6E534-FA4A-435A-5A96-C7BBEC6B6F35}"/>
              </a:ext>
            </a:extLst>
          </p:cNvPr>
          <p:cNvPicPr>
            <a:picLocks noChangeAspect="1"/>
          </p:cNvPicPr>
          <p:nvPr/>
        </p:nvPicPr>
        <p:blipFill>
          <a:blip r:embed="rId2"/>
          <a:stretch>
            <a:fillRect/>
          </a:stretch>
        </p:blipFill>
        <p:spPr>
          <a:xfrm>
            <a:off x="597733" y="3031774"/>
            <a:ext cx="7207797" cy="3952122"/>
          </a:xfrm>
          <a:prstGeom prst="rect">
            <a:avLst/>
          </a:prstGeom>
        </p:spPr>
      </p:pic>
      <p:sp>
        <p:nvSpPr>
          <p:cNvPr id="19" name="Text 2">
            <a:extLst>
              <a:ext uri="{FF2B5EF4-FFF2-40B4-BE49-F238E27FC236}">
                <a16:creationId xmlns:a16="http://schemas.microsoft.com/office/drawing/2014/main" id="{2A74F252-6011-10E3-7B49-C2D84CD7B0A4}"/>
              </a:ext>
            </a:extLst>
          </p:cNvPr>
          <p:cNvSpPr/>
          <p:nvPr/>
        </p:nvSpPr>
        <p:spPr>
          <a:xfrm>
            <a:off x="714494" y="6140768"/>
            <a:ext cx="6479500" cy="310277"/>
          </a:xfrm>
          <a:prstGeom prst="rect">
            <a:avLst/>
          </a:prstGeom>
          <a:noFill/>
          <a:ln/>
        </p:spPr>
        <p:txBody>
          <a:bodyPr wrap="none" lIns="0" tIns="0" rIns="0" bIns="0" rtlCol="0" anchor="t"/>
          <a:lstStyle/>
          <a:p>
            <a:pPr marL="0" indent="0" algn="l">
              <a:lnSpc>
                <a:spcPts val="2400"/>
              </a:lnSpc>
              <a:buNone/>
            </a:pPr>
            <a:endParaRPr lang="en-US" sz="1500" dirty="0">
              <a:latin typeface="Times New Roman" panose="02020603050405020304" pitchFamily="18" charset="0"/>
              <a:cs typeface="Times New Roman" panose="02020603050405020304" pitchFamily="18" charset="0"/>
            </a:endParaRPr>
          </a:p>
        </p:txBody>
      </p:sp>
      <p:pic>
        <p:nvPicPr>
          <p:cNvPr id="20" name="Image 1" descr="preencoded.png">
            <a:extLst>
              <a:ext uri="{FF2B5EF4-FFF2-40B4-BE49-F238E27FC236}">
                <a16:creationId xmlns:a16="http://schemas.microsoft.com/office/drawing/2014/main" id="{8DCCA7CF-7724-03AF-9243-B22A3395827A}"/>
              </a:ext>
            </a:extLst>
          </p:cNvPr>
          <p:cNvPicPr>
            <a:picLocks noChangeAspect="1"/>
          </p:cNvPicPr>
          <p:nvPr/>
        </p:nvPicPr>
        <p:blipFill>
          <a:blip r:embed="rId3"/>
          <a:stretch>
            <a:fillRect/>
          </a:stretch>
        </p:blipFill>
        <p:spPr>
          <a:xfrm>
            <a:off x="8026841" y="3648642"/>
            <a:ext cx="5563553" cy="1927146"/>
          </a:xfrm>
          <a:prstGeom prst="rect">
            <a:avLst/>
          </a:prstGeom>
        </p:spPr>
      </p:pic>
      <p:sp>
        <p:nvSpPr>
          <p:cNvPr id="21" name="Text 3">
            <a:extLst>
              <a:ext uri="{FF2B5EF4-FFF2-40B4-BE49-F238E27FC236}">
                <a16:creationId xmlns:a16="http://schemas.microsoft.com/office/drawing/2014/main" id="{9B5B800D-4EA1-4214-EAEA-7131F1D2E0B4}"/>
              </a:ext>
            </a:extLst>
          </p:cNvPr>
          <p:cNvSpPr/>
          <p:nvPr/>
        </p:nvSpPr>
        <p:spPr>
          <a:xfrm>
            <a:off x="7436406" y="4990267"/>
            <a:ext cx="6479500" cy="310277"/>
          </a:xfrm>
          <a:prstGeom prst="rect">
            <a:avLst/>
          </a:prstGeom>
          <a:noFill/>
          <a:ln/>
        </p:spPr>
        <p:txBody>
          <a:bodyPr wrap="none" lIns="0" tIns="0" rIns="0" bIns="0" rtlCol="0" anchor="t"/>
          <a:lstStyle/>
          <a:p>
            <a:pPr marL="0" indent="0" algn="l">
              <a:lnSpc>
                <a:spcPts val="2400"/>
              </a:lnSpc>
              <a:buNone/>
            </a:pP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58048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7129F4-9643-E91F-E148-FEFDBBAD3BF8}"/>
              </a:ext>
            </a:extLst>
          </p:cNvPr>
          <p:cNvSpPr txBox="1"/>
          <p:nvPr/>
        </p:nvSpPr>
        <p:spPr>
          <a:xfrm>
            <a:off x="1431758" y="446457"/>
            <a:ext cx="11542120" cy="579646"/>
          </a:xfrm>
          <a:prstGeom prst="rect">
            <a:avLst/>
          </a:prstGeom>
          <a:noFill/>
        </p:spPr>
        <p:txBody>
          <a:bodyPr wrap="square">
            <a:spAutoFit/>
          </a:bodyPr>
          <a:lstStyle/>
          <a:p>
            <a:pPr algn="ctr">
              <a:lnSpc>
                <a:spcPts val="3800"/>
              </a:lnSpc>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Top 5 Customers by Average Pre-Invoice Discount (FY21, India)</a:t>
            </a:r>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C691B74-4F3E-F1D6-926E-E131171BCDA2}"/>
              </a:ext>
            </a:extLst>
          </p:cNvPr>
          <p:cNvPicPr>
            <a:picLocks noChangeAspect="1"/>
          </p:cNvPicPr>
          <p:nvPr/>
        </p:nvPicPr>
        <p:blipFill>
          <a:blip r:embed="rId2">
            <a:clrChange>
              <a:clrFrom>
                <a:srgbClr val="F2F6F2"/>
              </a:clrFrom>
              <a:clrTo>
                <a:srgbClr val="F2F6F2">
                  <a:alpha val="0"/>
                </a:srgbClr>
              </a:clrTo>
            </a:clrChange>
          </a:blip>
          <a:stretch>
            <a:fillRect/>
          </a:stretch>
        </p:blipFill>
        <p:spPr>
          <a:xfrm>
            <a:off x="569843" y="2300069"/>
            <a:ext cx="6944139" cy="4924819"/>
          </a:xfrm>
          <a:prstGeom prst="rect">
            <a:avLst/>
          </a:prstGeom>
        </p:spPr>
      </p:pic>
      <p:sp>
        <p:nvSpPr>
          <p:cNvPr id="7" name="TextBox 6">
            <a:extLst>
              <a:ext uri="{FF2B5EF4-FFF2-40B4-BE49-F238E27FC236}">
                <a16:creationId xmlns:a16="http://schemas.microsoft.com/office/drawing/2014/main" id="{A6709DB3-37BD-5E8E-F487-BE53BCAC5DF8}"/>
              </a:ext>
            </a:extLst>
          </p:cNvPr>
          <p:cNvSpPr txBox="1"/>
          <p:nvPr/>
        </p:nvSpPr>
        <p:spPr>
          <a:xfrm>
            <a:off x="7513982" y="1881657"/>
            <a:ext cx="6751982" cy="5761642"/>
          </a:xfrm>
          <a:prstGeom prst="rect">
            <a:avLst/>
          </a:prstGeom>
          <a:noFill/>
        </p:spPr>
        <p:txBody>
          <a:bodyPr wrap="square">
            <a:spAutoFit/>
          </a:bodyPr>
          <a:lstStyle/>
          <a:p>
            <a:pPr algn="just">
              <a:lnSpc>
                <a:spcPct val="150000"/>
              </a:lnSpc>
              <a:buNone/>
            </a:pPr>
            <a:r>
              <a:rPr lang="en-US" sz="2800" b="1" dirty="0">
                <a:effectLst/>
                <a:latin typeface="Times New Roman" panose="02020603050405020304" pitchFamily="18" charset="0"/>
                <a:cs typeface="Times New Roman" panose="02020603050405020304" pitchFamily="18" charset="0"/>
              </a:rPr>
              <a:t>Insight</a:t>
            </a:r>
            <a:endParaRPr lang="en-US" sz="2800" dirty="0">
              <a:latin typeface="Times New Roman" panose="02020603050405020304" pitchFamily="18" charset="0"/>
              <a:cs typeface="Times New Roman" panose="02020603050405020304" pitchFamily="18" charset="0"/>
            </a:endParaRPr>
          </a:p>
          <a:p>
            <a:pPr algn="just">
              <a:lnSpc>
                <a:spcPct val="150000"/>
              </a:lnSpc>
              <a:buNone/>
            </a:pPr>
            <a:r>
              <a:rPr lang="en-US" sz="2000" b="1" i="1" dirty="0">
                <a:solidFill>
                  <a:srgbClr val="C00000"/>
                </a:solidFill>
                <a:effectLst/>
                <a:latin typeface="Times New Roman" panose="02020603050405020304" pitchFamily="18" charset="0"/>
                <a:cs typeface="Times New Roman" panose="02020603050405020304" pitchFamily="18" charset="0"/>
              </a:rPr>
              <a:t>Large retail partners like Flipkart and Croma received the highest pre-invoice discounts in FY21, indicating volume-driven pricing.</a:t>
            </a:r>
            <a:endParaRPr lang="en-US" sz="2000" dirty="0">
              <a:solidFill>
                <a:srgbClr val="C00000"/>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dirty="0">
                <a:solidFill>
                  <a:srgbClr val="118DFF"/>
                </a:solidFill>
                <a:effectLst/>
                <a:latin typeface="Times New Roman" panose="02020603050405020304" pitchFamily="18" charset="0"/>
                <a:cs typeface="Times New Roman" panose="02020603050405020304" pitchFamily="18" charset="0"/>
              </a:rPr>
              <a:t>Flipkart</a:t>
            </a:r>
            <a:r>
              <a:rPr lang="en-US" sz="2000" dirty="0">
                <a:solidFill>
                  <a:srgbClr val="118DFF"/>
                </a:solidFill>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received the </a:t>
            </a:r>
            <a:r>
              <a:rPr lang="en-US" sz="2000" b="1" dirty="0">
                <a:solidFill>
                  <a:srgbClr val="118DFF"/>
                </a:solidFill>
                <a:effectLst/>
                <a:latin typeface="Times New Roman" panose="02020603050405020304" pitchFamily="18" charset="0"/>
                <a:cs typeface="Times New Roman" panose="02020603050405020304" pitchFamily="18" charset="0"/>
              </a:rPr>
              <a:t>highest average pre-invoice discount (30.83%)</a:t>
            </a:r>
            <a:r>
              <a:rPr lang="en-US" sz="2000" dirty="0">
                <a:effectLst/>
                <a:latin typeface="Times New Roman" panose="02020603050405020304" pitchFamily="18" charset="0"/>
                <a:cs typeface="Times New Roman" panose="02020603050405020304" pitchFamily="18" charset="0"/>
              </a:rPr>
              <a:t> among Indian market customers in FY 2021.</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dirty="0" err="1">
                <a:solidFill>
                  <a:srgbClr val="118DFF"/>
                </a:solidFill>
                <a:effectLst/>
                <a:latin typeface="Times New Roman" panose="02020603050405020304" pitchFamily="18" charset="0"/>
                <a:cs typeface="Times New Roman" panose="02020603050405020304" pitchFamily="18" charset="0"/>
              </a:rPr>
              <a:t>Viveks</a:t>
            </a:r>
            <a:r>
              <a:rPr lang="en-US" sz="2000" b="1" dirty="0">
                <a:solidFill>
                  <a:srgbClr val="118DFF"/>
                </a:solidFill>
                <a:effectLst/>
                <a:latin typeface="Times New Roman" panose="02020603050405020304" pitchFamily="18" charset="0"/>
                <a:cs typeface="Times New Roman" panose="02020603050405020304" pitchFamily="18" charset="0"/>
              </a:rPr>
              <a:t>, Croma, and Ezone</a:t>
            </a:r>
            <a:r>
              <a:rPr lang="en-US" sz="2000" dirty="0">
                <a:effectLst/>
                <a:latin typeface="Times New Roman" panose="02020603050405020304" pitchFamily="18" charset="0"/>
                <a:cs typeface="Times New Roman" panose="02020603050405020304" pitchFamily="18" charset="0"/>
              </a:rPr>
              <a:t> follow closely at </a:t>
            </a:r>
            <a:r>
              <a:rPr lang="en-US" sz="2000" b="1" dirty="0">
                <a:solidFill>
                  <a:srgbClr val="118DFF"/>
                </a:solidFill>
                <a:effectLst/>
                <a:latin typeface="Times New Roman" panose="02020603050405020304" pitchFamily="18" charset="0"/>
                <a:cs typeface="Times New Roman" panose="02020603050405020304" pitchFamily="18" charset="0"/>
              </a:rPr>
              <a:t>30.38%,30.28% &amp; 30.25%,</a:t>
            </a:r>
            <a:r>
              <a:rPr lang="en-US" sz="2000" dirty="0">
                <a:effectLst/>
                <a:latin typeface="Times New Roman" panose="02020603050405020304" pitchFamily="18" charset="0"/>
                <a:cs typeface="Times New Roman" panose="02020603050405020304" pitchFamily="18" charset="0"/>
              </a:rPr>
              <a:t> indicating </a:t>
            </a:r>
            <a:r>
              <a:rPr lang="en-US" sz="2000" b="1" dirty="0">
                <a:solidFill>
                  <a:srgbClr val="118DFF"/>
                </a:solidFill>
                <a:effectLst/>
                <a:latin typeface="Times New Roman" panose="02020603050405020304" pitchFamily="18" charset="0"/>
                <a:cs typeface="Times New Roman" panose="02020603050405020304" pitchFamily="18" charset="0"/>
              </a:rPr>
              <a:t>competitive pricing strategy</a:t>
            </a:r>
            <a:r>
              <a:rPr lang="en-US" sz="2000" dirty="0">
                <a:effectLst/>
                <a:latin typeface="Times New Roman" panose="02020603050405020304" pitchFamily="18" charset="0"/>
                <a:cs typeface="Times New Roman" panose="02020603050405020304" pitchFamily="18" charset="0"/>
              </a:rPr>
              <a:t> for major retail partners.</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1" dirty="0">
                <a:solidFill>
                  <a:srgbClr val="118DFF"/>
                </a:solidFill>
                <a:effectLst/>
                <a:latin typeface="Times New Roman" panose="02020603050405020304" pitchFamily="18" charset="0"/>
                <a:cs typeface="Times New Roman" panose="02020603050405020304" pitchFamily="18" charset="0"/>
              </a:rPr>
              <a:t>Amazon</a:t>
            </a:r>
            <a:r>
              <a:rPr lang="en-US" sz="2000" dirty="0">
                <a:effectLst/>
                <a:latin typeface="Times New Roman" panose="02020603050405020304" pitchFamily="18" charset="0"/>
                <a:cs typeface="Times New Roman" panose="02020603050405020304" pitchFamily="18" charset="0"/>
              </a:rPr>
              <a:t> also appears in the top 5 but with a slightly lower discount at </a:t>
            </a:r>
            <a:r>
              <a:rPr lang="en-US" sz="2000" b="1" dirty="0">
                <a:solidFill>
                  <a:srgbClr val="118DFF"/>
                </a:solidFill>
                <a:effectLst/>
                <a:latin typeface="Times New Roman" panose="02020603050405020304" pitchFamily="18" charset="0"/>
                <a:cs typeface="Times New Roman" panose="02020603050405020304" pitchFamily="18" charset="0"/>
              </a:rPr>
              <a:t>29.33%</a:t>
            </a:r>
            <a:r>
              <a:rPr lang="en-US" sz="2000" dirty="0">
                <a:effectLst/>
                <a:latin typeface="Times New Roman" panose="02020603050405020304" pitchFamily="18" charset="0"/>
                <a:cs typeface="Times New Roman" panose="02020603050405020304" pitchFamily="18" charset="0"/>
              </a:rPr>
              <a:t>, suggesting </a:t>
            </a:r>
            <a:r>
              <a:rPr lang="en-US" sz="2000" b="1" dirty="0">
                <a:solidFill>
                  <a:srgbClr val="118DFF"/>
                </a:solidFill>
                <a:effectLst/>
                <a:latin typeface="Times New Roman" panose="02020603050405020304" pitchFamily="18" charset="0"/>
                <a:cs typeface="Times New Roman" panose="02020603050405020304" pitchFamily="18" charset="0"/>
              </a:rPr>
              <a:t>tighter margin negotiations</a:t>
            </a:r>
            <a:r>
              <a:rPr lang="en-US" sz="2000" dirty="0">
                <a:solidFill>
                  <a:srgbClr val="118DFF"/>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48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 calcmode="lin" valueType="num">
                                      <p:cBhvr additive="base">
                                        <p:cTn id="2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iterate type="wd">
                                    <p:tmAbs val="100"/>
                                  </p:iterate>
                                  <p:childTnLst>
                                    <p:set>
                                      <p:cBhvr>
                                        <p:cTn id="2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iterate type="wd">
                                    <p:tmAbs val="100"/>
                                  </p:iterate>
                                  <p:childTnLst>
                                    <p:set>
                                      <p:cBhvr>
                                        <p:cTn id="31"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iterate type="wd">
                                    <p:tmAbs val="100"/>
                                  </p:iterate>
                                  <p:childTnLst>
                                    <p:set>
                                      <p:cBhvr>
                                        <p:cTn id="35"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B829007-2AD0-4983-28EB-3323E433A130}"/>
              </a:ext>
            </a:extLst>
          </p:cNvPr>
          <p:cNvSpPr/>
          <p:nvPr/>
        </p:nvSpPr>
        <p:spPr>
          <a:xfrm>
            <a:off x="780812" y="469345"/>
            <a:ext cx="9377720" cy="522922"/>
          </a:xfrm>
          <a:prstGeom prst="rect">
            <a:avLst/>
          </a:prstGeom>
          <a:noFill/>
          <a:ln/>
        </p:spPr>
        <p:txBody>
          <a:bodyPr wrap="none" lIns="0" tIns="0" rIns="0" bIns="0" rtlCol="0" anchor="t"/>
          <a:lstStyle/>
          <a:p>
            <a:pPr marL="0" indent="0" algn="just">
              <a:lnSpc>
                <a:spcPct val="150000"/>
              </a:lnSpc>
              <a:buNone/>
            </a:pPr>
            <a:r>
              <a:rPr lang="en-US" sz="3250" b="1" dirty="0">
                <a:solidFill>
                  <a:srgbClr val="000000"/>
                </a:solidFill>
                <a:latin typeface="Times New Roman" panose="02020603050405020304" pitchFamily="18" charset="0"/>
                <a:ea typeface="Inter Bold" pitchFamily="34" charset="-122"/>
                <a:cs typeface="Times New Roman" panose="02020603050405020304" pitchFamily="18" charset="0"/>
              </a:rPr>
              <a:t>7. Monthly Gross Sales Report: AtliQ Exclusive</a:t>
            </a:r>
            <a:endParaRPr lang="en-US" sz="325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8318D2F3-DF17-43A7-B406-3F5D10F9567D}"/>
              </a:ext>
            </a:extLst>
          </p:cNvPr>
          <p:cNvSpPr/>
          <p:nvPr/>
        </p:nvSpPr>
        <p:spPr>
          <a:xfrm>
            <a:off x="780812" y="1326833"/>
            <a:ext cx="13068776" cy="1437281"/>
          </a:xfrm>
          <a:prstGeom prst="rect">
            <a:avLst/>
          </a:prstGeom>
          <a:noFill/>
          <a:ln/>
        </p:spPr>
        <p:txBody>
          <a:bodyPr wrap="square" lIns="0" tIns="0" rIns="0" bIns="0" rtlCol="0" anchor="t"/>
          <a:lstStyle/>
          <a:p>
            <a:pPr marL="0" indent="0" algn="just">
              <a:lnSpc>
                <a:spcPct val="1500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This comprehensive analysis provides a complete monthly breakdown of gross sales amounts for our key customer </a:t>
            </a:r>
            <a:r>
              <a:rPr lang="en-US" sz="2000" b="1" dirty="0">
                <a:solidFill>
                  <a:srgbClr val="272525"/>
                </a:solidFill>
                <a:latin typeface="Times New Roman" panose="02020603050405020304" pitchFamily="18" charset="0"/>
                <a:ea typeface="Inter" pitchFamily="34" charset="-122"/>
                <a:cs typeface="Times New Roman" panose="02020603050405020304" pitchFamily="18" charset="0"/>
              </a:rPr>
              <a:t>"AtliQ Exclusive". </a:t>
            </a: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By tracking performance across months and years, we can identify seasonal patterns, high and low-performing periods, and make strategic decisions about resource allocation and sales planning.</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a:extLst>
              <a:ext uri="{FF2B5EF4-FFF2-40B4-BE49-F238E27FC236}">
                <a16:creationId xmlns:a16="http://schemas.microsoft.com/office/drawing/2014/main" id="{1A92B2B8-324E-184F-52C9-2E280B28535A}"/>
              </a:ext>
            </a:extLst>
          </p:cNvPr>
          <p:cNvPicPr>
            <a:picLocks noChangeAspect="1"/>
          </p:cNvPicPr>
          <p:nvPr/>
        </p:nvPicPr>
        <p:blipFill>
          <a:blip r:embed="rId2"/>
          <a:stretch>
            <a:fillRect/>
          </a:stretch>
        </p:blipFill>
        <p:spPr>
          <a:xfrm>
            <a:off x="780812" y="3293925"/>
            <a:ext cx="5964545" cy="2444266"/>
          </a:xfrm>
          <a:prstGeom prst="rect">
            <a:avLst/>
          </a:prstGeom>
        </p:spPr>
      </p:pic>
      <p:sp>
        <p:nvSpPr>
          <p:cNvPr id="5" name="Text 2">
            <a:extLst>
              <a:ext uri="{FF2B5EF4-FFF2-40B4-BE49-F238E27FC236}">
                <a16:creationId xmlns:a16="http://schemas.microsoft.com/office/drawing/2014/main" id="{D5A10FE9-C3F8-9B02-6492-8EAE4D5B6F4F}"/>
              </a:ext>
            </a:extLst>
          </p:cNvPr>
          <p:cNvSpPr/>
          <p:nvPr/>
        </p:nvSpPr>
        <p:spPr>
          <a:xfrm>
            <a:off x="780812" y="3646647"/>
            <a:ext cx="4216837" cy="267653"/>
          </a:xfrm>
          <a:prstGeom prst="rect">
            <a:avLst/>
          </a:prstGeom>
          <a:noFill/>
          <a:ln/>
        </p:spPr>
        <p:txBody>
          <a:bodyPr wrap="none" lIns="0" tIns="0" rIns="0" bIns="0" rtlCol="0" anchor="t"/>
          <a:lstStyle/>
          <a:p>
            <a:pPr marL="0" indent="0" algn="just">
              <a:lnSpc>
                <a:spcPct val="150000"/>
              </a:lnSpc>
              <a:buNone/>
            </a:pPr>
            <a:endParaRPr lang="en-US" sz="1300" dirty="0">
              <a:latin typeface="Times New Roman" panose="02020603050405020304" pitchFamily="18" charset="0"/>
              <a:cs typeface="Times New Roman" panose="02020603050405020304" pitchFamily="18" charset="0"/>
            </a:endParaRPr>
          </a:p>
        </p:txBody>
      </p:sp>
      <p:pic>
        <p:nvPicPr>
          <p:cNvPr id="6" name="Image 1" descr="preencoded.png">
            <a:extLst>
              <a:ext uri="{FF2B5EF4-FFF2-40B4-BE49-F238E27FC236}">
                <a16:creationId xmlns:a16="http://schemas.microsoft.com/office/drawing/2014/main" id="{CDA0DD41-4BC0-11F2-1BF3-480614D56398}"/>
              </a:ext>
            </a:extLst>
          </p:cNvPr>
          <p:cNvPicPr>
            <a:picLocks noChangeAspect="1"/>
          </p:cNvPicPr>
          <p:nvPr/>
        </p:nvPicPr>
        <p:blipFill>
          <a:blip r:embed="rId3"/>
          <a:stretch>
            <a:fillRect/>
          </a:stretch>
        </p:blipFill>
        <p:spPr>
          <a:xfrm>
            <a:off x="6891130" y="3016101"/>
            <a:ext cx="3877592" cy="4643656"/>
          </a:xfrm>
          <a:prstGeom prst="rect">
            <a:avLst/>
          </a:prstGeom>
        </p:spPr>
      </p:pic>
      <p:sp>
        <p:nvSpPr>
          <p:cNvPr id="7" name="Text 3">
            <a:extLst>
              <a:ext uri="{FF2B5EF4-FFF2-40B4-BE49-F238E27FC236}">
                <a16:creationId xmlns:a16="http://schemas.microsoft.com/office/drawing/2014/main" id="{43CD8EEB-97C0-C69D-85DB-98A1D1D8BE2B}"/>
              </a:ext>
            </a:extLst>
          </p:cNvPr>
          <p:cNvSpPr/>
          <p:nvPr/>
        </p:nvSpPr>
        <p:spPr>
          <a:xfrm>
            <a:off x="5206722" y="6246138"/>
            <a:ext cx="4216837" cy="267653"/>
          </a:xfrm>
          <a:prstGeom prst="rect">
            <a:avLst/>
          </a:prstGeom>
          <a:noFill/>
          <a:ln/>
        </p:spPr>
        <p:txBody>
          <a:bodyPr wrap="none" lIns="0" tIns="0" rIns="0" bIns="0" rtlCol="0" anchor="t"/>
          <a:lstStyle/>
          <a:p>
            <a:pPr marL="0" indent="0" algn="just">
              <a:lnSpc>
                <a:spcPct val="150000"/>
              </a:lnSpc>
              <a:buNone/>
            </a:pPr>
            <a:endParaRPr lang="en-US" sz="1300" dirty="0">
              <a:latin typeface="Times New Roman" panose="02020603050405020304" pitchFamily="18" charset="0"/>
              <a:cs typeface="Times New Roman" panose="02020603050405020304" pitchFamily="18" charset="0"/>
            </a:endParaRPr>
          </a:p>
        </p:txBody>
      </p:sp>
      <p:pic>
        <p:nvPicPr>
          <p:cNvPr id="9" name="Image 3" descr="preencoded.png">
            <a:extLst>
              <a:ext uri="{FF2B5EF4-FFF2-40B4-BE49-F238E27FC236}">
                <a16:creationId xmlns:a16="http://schemas.microsoft.com/office/drawing/2014/main" id="{44C16296-4713-024B-91CF-4948894ACA73}"/>
              </a:ext>
            </a:extLst>
          </p:cNvPr>
          <p:cNvPicPr>
            <a:picLocks noChangeAspect="1"/>
          </p:cNvPicPr>
          <p:nvPr/>
        </p:nvPicPr>
        <p:blipFill>
          <a:blip r:embed="rId4"/>
          <a:stretch>
            <a:fillRect/>
          </a:stretch>
        </p:blipFill>
        <p:spPr>
          <a:xfrm>
            <a:off x="10914495" y="3433302"/>
            <a:ext cx="3369016" cy="1795669"/>
          </a:xfrm>
          <a:prstGeom prst="rect">
            <a:avLst/>
          </a:prstGeom>
        </p:spPr>
      </p:pic>
      <p:sp>
        <p:nvSpPr>
          <p:cNvPr id="10" name="Text 4">
            <a:extLst>
              <a:ext uri="{FF2B5EF4-FFF2-40B4-BE49-F238E27FC236}">
                <a16:creationId xmlns:a16="http://schemas.microsoft.com/office/drawing/2014/main" id="{EBA0B0DB-C421-4033-7E40-E07D926CD4D5}"/>
              </a:ext>
            </a:extLst>
          </p:cNvPr>
          <p:cNvSpPr/>
          <p:nvPr/>
        </p:nvSpPr>
        <p:spPr>
          <a:xfrm>
            <a:off x="9632633" y="4069676"/>
            <a:ext cx="2091571" cy="261461"/>
          </a:xfrm>
          <a:prstGeom prst="rect">
            <a:avLst/>
          </a:prstGeom>
          <a:noFill/>
          <a:ln/>
        </p:spPr>
        <p:txBody>
          <a:bodyPr wrap="none" lIns="0" tIns="0" rIns="0" bIns="0" rtlCol="0" anchor="t"/>
          <a:lstStyle/>
          <a:p>
            <a:pPr marL="0" indent="0" algn="just">
              <a:lnSpc>
                <a:spcPct val="150000"/>
              </a:lnSpc>
              <a:buNone/>
            </a:pPr>
            <a:endParaRPr lang="en-US" sz="1600" dirty="0">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453B1C7A-FD84-61D5-30A3-A9DA538A4BF8}"/>
              </a:ext>
            </a:extLst>
          </p:cNvPr>
          <p:cNvSpPr/>
          <p:nvPr/>
        </p:nvSpPr>
        <p:spPr>
          <a:xfrm>
            <a:off x="9632633" y="4431507"/>
            <a:ext cx="4216956" cy="267653"/>
          </a:xfrm>
          <a:prstGeom prst="rect">
            <a:avLst/>
          </a:prstGeom>
          <a:noFill/>
          <a:ln/>
        </p:spPr>
        <p:txBody>
          <a:bodyPr wrap="none" lIns="0" tIns="0" rIns="0" bIns="0" rtlCol="0" anchor="t"/>
          <a:lstStyle/>
          <a:p>
            <a:pPr marL="0" indent="0" algn="just">
              <a:lnSpc>
                <a:spcPct val="150000"/>
              </a:lnSpc>
              <a:buNone/>
            </a:pP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95544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5E801-D07D-9DEA-EC28-F1C94A6F628D}"/>
              </a:ext>
            </a:extLst>
          </p:cNvPr>
          <p:cNvSpPr txBox="1"/>
          <p:nvPr/>
        </p:nvSpPr>
        <p:spPr>
          <a:xfrm>
            <a:off x="2557670" y="424934"/>
            <a:ext cx="9803295" cy="752707"/>
          </a:xfrm>
          <a:prstGeom prst="rect">
            <a:avLst/>
          </a:prstGeom>
          <a:noFill/>
        </p:spPr>
        <p:txBody>
          <a:bodyPr wrap="square">
            <a:spAutoFit/>
          </a:bodyPr>
          <a:lstStyle/>
          <a:p>
            <a:pPr algn="ctr">
              <a:lnSpc>
                <a:spcPct val="150000"/>
              </a:lnSpc>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Monthly Gross Sales Report: </a:t>
            </a:r>
            <a:r>
              <a:rPr lang="en-US" sz="3200" b="1" dirty="0" err="1">
                <a:solidFill>
                  <a:srgbClr val="000000"/>
                </a:solidFill>
                <a:latin typeface="Times New Roman" panose="02020603050405020304" pitchFamily="18" charset="0"/>
                <a:ea typeface="Inter Bold" pitchFamily="34" charset="-122"/>
                <a:cs typeface="Times New Roman" panose="02020603050405020304" pitchFamily="18" charset="0"/>
              </a:rPr>
              <a:t>AtliQ</a:t>
            </a: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 Exclusive</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19604CE-3BF4-7CAF-A94D-8194787D36D7}"/>
              </a:ext>
            </a:extLst>
          </p:cNvPr>
          <p:cNvPicPr>
            <a:picLocks noChangeAspect="1"/>
          </p:cNvPicPr>
          <p:nvPr/>
        </p:nvPicPr>
        <p:blipFill>
          <a:blip r:embed="rId2">
            <a:clrChange>
              <a:clrFrom>
                <a:srgbClr val="F3F8FC"/>
              </a:clrFrom>
              <a:clrTo>
                <a:srgbClr val="F3F8FC">
                  <a:alpha val="0"/>
                </a:srgbClr>
              </a:clrTo>
            </a:clrChange>
          </a:blip>
          <a:srcRect t="1728" b="2007"/>
          <a:stretch>
            <a:fillRect/>
          </a:stretch>
        </p:blipFill>
        <p:spPr>
          <a:xfrm>
            <a:off x="543339" y="1736035"/>
            <a:ext cx="13570226" cy="5168348"/>
          </a:xfrm>
          <a:prstGeom prst="rect">
            <a:avLst/>
          </a:prstGeom>
        </p:spPr>
      </p:pic>
    </p:spTree>
    <p:extLst>
      <p:ext uri="{BB962C8B-B14F-4D97-AF65-F5344CB8AC3E}">
        <p14:creationId xmlns:p14="http://schemas.microsoft.com/office/powerpoint/2010/main" val="4026378830"/>
      </p:ext>
    </p:extLst>
  </p:cSld>
  <p:clrMapOvr>
    <a:masterClrMapping/>
  </p:clrMapOvr>
  <mc:AlternateContent xmlns:mc="http://schemas.openxmlformats.org/markup-compatibility/2006" xmlns:p14="http://schemas.microsoft.com/office/powerpoint/2010/main">
    <mc:Choice Requires="p14">
      <p:transition spd="slow" p14:dur="15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a:extLst>
              <a:ext uri="{FF2B5EF4-FFF2-40B4-BE49-F238E27FC236}">
                <a16:creationId xmlns:a16="http://schemas.microsoft.com/office/drawing/2014/main" id="{8D78D05E-A906-116E-C0BE-59B264F24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09" y="1639523"/>
            <a:ext cx="6776900" cy="24752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1172A12-691B-906F-FA74-51BD0A538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09" y="4432359"/>
            <a:ext cx="6776900" cy="3249844"/>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C293C067-DA80-FFF0-FF28-8070998AB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2053" y="2101781"/>
            <a:ext cx="3962399" cy="156907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47A7928-3B9A-134A-B25F-E01AF0C28B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2052" y="3825265"/>
            <a:ext cx="3962399" cy="3856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67F6AB-DAC6-88CA-F715-FE2F8048C323}"/>
              </a:ext>
            </a:extLst>
          </p:cNvPr>
          <p:cNvSpPr txBox="1"/>
          <p:nvPr/>
        </p:nvSpPr>
        <p:spPr>
          <a:xfrm>
            <a:off x="993913" y="306952"/>
            <a:ext cx="10532165" cy="742511"/>
          </a:xfrm>
          <a:prstGeom prst="rect">
            <a:avLst/>
          </a:prstGeom>
          <a:noFill/>
        </p:spPr>
        <p:txBody>
          <a:bodyPr wrap="square">
            <a:spAutoFit/>
          </a:bodyPr>
          <a:lstStyle/>
          <a:p>
            <a:pPr algn="ctr">
              <a:lnSpc>
                <a:spcPct val="150000"/>
              </a:lnSpc>
              <a:buNone/>
            </a:pPr>
            <a:r>
              <a:rPr lang="en-US" sz="3200" b="1" dirty="0">
                <a:latin typeface="Times New Roman" panose="02020603050405020304" pitchFamily="18" charset="0"/>
                <a:cs typeface="Times New Roman" panose="02020603050405020304" pitchFamily="18" charset="0"/>
              </a:rPr>
              <a:t>8. Quarter with Maximum Total Sold Quantity (FY2020)</a:t>
            </a:r>
          </a:p>
        </p:txBody>
      </p:sp>
      <p:sp>
        <p:nvSpPr>
          <p:cNvPr id="6" name="Arrow: Right 5">
            <a:extLst>
              <a:ext uri="{FF2B5EF4-FFF2-40B4-BE49-F238E27FC236}">
                <a16:creationId xmlns:a16="http://schemas.microsoft.com/office/drawing/2014/main" id="{D101C77F-AD46-CCBB-44CA-3515AF2591D1}"/>
              </a:ext>
            </a:extLst>
          </p:cNvPr>
          <p:cNvSpPr/>
          <p:nvPr/>
        </p:nvSpPr>
        <p:spPr>
          <a:xfrm>
            <a:off x="7951304" y="2676939"/>
            <a:ext cx="1338470" cy="556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C1D16F94-3D0B-CCE2-E2E8-9111704AF4ED}"/>
              </a:ext>
            </a:extLst>
          </p:cNvPr>
          <p:cNvSpPr/>
          <p:nvPr/>
        </p:nvSpPr>
        <p:spPr>
          <a:xfrm>
            <a:off x="7898296" y="5753734"/>
            <a:ext cx="1338470" cy="556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9145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animEffect transition="in" filter="fade">
                                      <p:cBhvr>
                                        <p:cTn id="7" dur="500"/>
                                        <p:tgtEl>
                                          <p:spTgt spid="2055"/>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grpId="1"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3"/>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nodeType="clickEffect">
                                  <p:stCondLst>
                                    <p:cond delay="0"/>
                                  </p:stCondLst>
                                  <p:childTnLst>
                                    <p:set>
                                      <p:cBhvr>
                                        <p:cTn id="18" dur="1" fill="hold">
                                          <p:stCondLst>
                                            <p:cond delay="0"/>
                                          </p:stCondLst>
                                        </p:cTn>
                                        <p:tgtEl>
                                          <p:spTgt spid="2057"/>
                                        </p:tgtEl>
                                        <p:attrNameLst>
                                          <p:attrName>style.visibility</p:attrName>
                                        </p:attrNameLst>
                                      </p:cBhvr>
                                      <p:to>
                                        <p:strVal val="visible"/>
                                      </p:to>
                                    </p:set>
                                    <p:animEffect transition="in" filter="fade">
                                      <p:cBhvr>
                                        <p:cTn id="19" dur="1000"/>
                                        <p:tgtEl>
                                          <p:spTgt spid="2057"/>
                                        </p:tgtEl>
                                      </p:cBhvr>
                                    </p:animEffect>
                                    <p:anim calcmode="lin" valueType="num">
                                      <p:cBhvr>
                                        <p:cTn id="20" dur="1000" fill="hold"/>
                                        <p:tgtEl>
                                          <p:spTgt spid="2057"/>
                                        </p:tgtEl>
                                        <p:attrNameLst>
                                          <p:attrName>style.rotation</p:attrName>
                                        </p:attrNameLst>
                                      </p:cBhvr>
                                      <p:tavLst>
                                        <p:tav tm="0">
                                          <p:val>
                                            <p:fltVal val="720"/>
                                          </p:val>
                                        </p:tav>
                                        <p:tav tm="100000">
                                          <p:val>
                                            <p:fltVal val="0"/>
                                          </p:val>
                                        </p:tav>
                                      </p:tavLst>
                                    </p:anim>
                                    <p:anim calcmode="lin" valueType="num">
                                      <p:cBhvr>
                                        <p:cTn id="21" dur="1000" fill="hold"/>
                                        <p:tgtEl>
                                          <p:spTgt spid="2057"/>
                                        </p:tgtEl>
                                        <p:attrNameLst>
                                          <p:attrName>ppt_h</p:attrName>
                                        </p:attrNameLst>
                                      </p:cBhvr>
                                      <p:tavLst>
                                        <p:tav tm="0">
                                          <p:val>
                                            <p:fltVal val="0"/>
                                          </p:val>
                                        </p:tav>
                                        <p:tav tm="100000">
                                          <p:val>
                                            <p:strVal val="#ppt_h"/>
                                          </p:val>
                                        </p:tav>
                                      </p:tavLst>
                                    </p:anim>
                                    <p:anim calcmode="lin" valueType="num">
                                      <p:cBhvr>
                                        <p:cTn id="22" dur="1000" fill="hold"/>
                                        <p:tgtEl>
                                          <p:spTgt spid="2057"/>
                                        </p:tgtEl>
                                        <p:attrNameLst>
                                          <p:attrName>ppt_w</p:attrName>
                                        </p:attrNameLst>
                                      </p:cBhvr>
                                      <p:tavLst>
                                        <p:tav tm="0">
                                          <p:val>
                                            <p:fltVal val="0"/>
                                          </p:val>
                                        </p:tav>
                                        <p:tav tm="100000">
                                          <p:val>
                                            <p:strVal val="#ppt_w"/>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35" presetClass="entr" presetSubtype="0" fill="hold" nodeType="clickEffect">
                                  <p:stCondLst>
                                    <p:cond delay="0"/>
                                  </p:stCondLst>
                                  <p:childTnLst>
                                    <p:set>
                                      <p:cBhvr>
                                        <p:cTn id="37" dur="1" fill="hold">
                                          <p:stCondLst>
                                            <p:cond delay="0"/>
                                          </p:stCondLst>
                                        </p:cTn>
                                        <p:tgtEl>
                                          <p:spTgt spid="2058"/>
                                        </p:tgtEl>
                                        <p:attrNameLst>
                                          <p:attrName>style.visibility</p:attrName>
                                        </p:attrNameLst>
                                      </p:cBhvr>
                                      <p:to>
                                        <p:strVal val="visible"/>
                                      </p:to>
                                    </p:set>
                                    <p:animEffect transition="in" filter="fade">
                                      <p:cBhvr>
                                        <p:cTn id="38" dur="1000"/>
                                        <p:tgtEl>
                                          <p:spTgt spid="2058"/>
                                        </p:tgtEl>
                                      </p:cBhvr>
                                    </p:animEffect>
                                    <p:anim calcmode="lin" valueType="num">
                                      <p:cBhvr>
                                        <p:cTn id="39" dur="1000" fill="hold"/>
                                        <p:tgtEl>
                                          <p:spTgt spid="2058"/>
                                        </p:tgtEl>
                                        <p:attrNameLst>
                                          <p:attrName>style.rotation</p:attrName>
                                        </p:attrNameLst>
                                      </p:cBhvr>
                                      <p:tavLst>
                                        <p:tav tm="0">
                                          <p:val>
                                            <p:fltVal val="720"/>
                                          </p:val>
                                        </p:tav>
                                        <p:tav tm="100000">
                                          <p:val>
                                            <p:fltVal val="0"/>
                                          </p:val>
                                        </p:tav>
                                      </p:tavLst>
                                    </p:anim>
                                    <p:anim calcmode="lin" valueType="num">
                                      <p:cBhvr>
                                        <p:cTn id="40" dur="1000" fill="hold"/>
                                        <p:tgtEl>
                                          <p:spTgt spid="2058"/>
                                        </p:tgtEl>
                                        <p:attrNameLst>
                                          <p:attrName>ppt_h</p:attrName>
                                        </p:attrNameLst>
                                      </p:cBhvr>
                                      <p:tavLst>
                                        <p:tav tm="0">
                                          <p:val>
                                            <p:fltVal val="0"/>
                                          </p:val>
                                        </p:tav>
                                        <p:tav tm="100000">
                                          <p:val>
                                            <p:strVal val="#ppt_h"/>
                                          </p:val>
                                        </p:tav>
                                      </p:tavLst>
                                    </p:anim>
                                    <p:anim calcmode="lin" valueType="num">
                                      <p:cBhvr>
                                        <p:cTn id="41" dur="1000" fill="hold"/>
                                        <p:tgtEl>
                                          <p:spTgt spid="205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CD8010-FB7F-9025-3FAE-F3873BC8448A}"/>
              </a:ext>
            </a:extLst>
          </p:cNvPr>
          <p:cNvSpPr txBox="1"/>
          <p:nvPr/>
        </p:nvSpPr>
        <p:spPr>
          <a:xfrm>
            <a:off x="2456781" y="179514"/>
            <a:ext cx="10164418" cy="742511"/>
          </a:xfrm>
          <a:prstGeom prst="rect">
            <a:avLst/>
          </a:prstGeom>
          <a:noFill/>
        </p:spPr>
        <p:txBody>
          <a:bodyPr wrap="square">
            <a:spAutoFit/>
          </a:bodyPr>
          <a:lstStyle/>
          <a:p>
            <a:pPr algn="ctr">
              <a:lnSpc>
                <a:spcPct val="150000"/>
              </a:lnSpc>
            </a:pPr>
            <a:r>
              <a:rPr lang="en-US" sz="3200" b="1" dirty="0">
                <a:latin typeface="Times New Roman" panose="02020603050405020304" pitchFamily="18" charset="0"/>
                <a:cs typeface="Times New Roman" panose="02020603050405020304" pitchFamily="18" charset="0"/>
              </a:rPr>
              <a:t>Quarter with Maximum Total Sold Quantity (FY2020)</a:t>
            </a:r>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31F645-E613-802C-B350-63E9436FBFB4}"/>
              </a:ext>
            </a:extLst>
          </p:cNvPr>
          <p:cNvPicPr>
            <a:picLocks noChangeAspect="1"/>
          </p:cNvPicPr>
          <p:nvPr/>
        </p:nvPicPr>
        <p:blipFill>
          <a:blip r:embed="rId2">
            <a:clrChange>
              <a:clrFrom>
                <a:srgbClr val="F3F8FC"/>
              </a:clrFrom>
              <a:clrTo>
                <a:srgbClr val="F3F8FC">
                  <a:alpha val="0"/>
                </a:srgbClr>
              </a:clrTo>
            </a:clrChange>
          </a:blip>
          <a:stretch>
            <a:fillRect/>
          </a:stretch>
        </p:blipFill>
        <p:spPr>
          <a:xfrm>
            <a:off x="1258956" y="1447414"/>
            <a:ext cx="4138585" cy="3754715"/>
          </a:xfrm>
          <a:prstGeom prst="rect">
            <a:avLst/>
          </a:prstGeom>
        </p:spPr>
      </p:pic>
      <p:pic>
        <p:nvPicPr>
          <p:cNvPr id="7" name="Picture 6">
            <a:extLst>
              <a:ext uri="{FF2B5EF4-FFF2-40B4-BE49-F238E27FC236}">
                <a16:creationId xmlns:a16="http://schemas.microsoft.com/office/drawing/2014/main" id="{4F44CA34-34CD-6590-17D1-E32A692C0518}"/>
              </a:ext>
            </a:extLst>
          </p:cNvPr>
          <p:cNvPicPr>
            <a:picLocks noChangeAspect="1"/>
          </p:cNvPicPr>
          <p:nvPr/>
        </p:nvPicPr>
        <p:blipFill>
          <a:blip r:embed="rId3">
            <a:clrChange>
              <a:clrFrom>
                <a:srgbClr val="F3F8FC"/>
              </a:clrFrom>
              <a:clrTo>
                <a:srgbClr val="F3F8FC">
                  <a:alpha val="0"/>
                </a:srgbClr>
              </a:clrTo>
            </a:clrChange>
          </a:blip>
          <a:stretch>
            <a:fillRect/>
          </a:stretch>
        </p:blipFill>
        <p:spPr>
          <a:xfrm>
            <a:off x="9104244" y="1462010"/>
            <a:ext cx="4600319" cy="3786321"/>
          </a:xfrm>
          <a:prstGeom prst="rect">
            <a:avLst/>
          </a:prstGeom>
        </p:spPr>
      </p:pic>
      <p:sp>
        <p:nvSpPr>
          <p:cNvPr id="9" name="TextBox 8">
            <a:extLst>
              <a:ext uri="{FF2B5EF4-FFF2-40B4-BE49-F238E27FC236}">
                <a16:creationId xmlns:a16="http://schemas.microsoft.com/office/drawing/2014/main" id="{046067EE-BB56-7064-B231-C99C63D3DA99}"/>
              </a:ext>
            </a:extLst>
          </p:cNvPr>
          <p:cNvSpPr txBox="1"/>
          <p:nvPr/>
        </p:nvSpPr>
        <p:spPr>
          <a:xfrm>
            <a:off x="2456781" y="5294533"/>
            <a:ext cx="12769967" cy="2766398"/>
          </a:xfrm>
          <a:prstGeom prst="rect">
            <a:avLst/>
          </a:prstGeom>
          <a:noFill/>
        </p:spPr>
        <p:txBody>
          <a:bodyPr wrap="square">
            <a:spAutoFit/>
          </a:bodyPr>
          <a:lstStyle/>
          <a:p>
            <a:pPr algn="just">
              <a:lnSpc>
                <a:spcPct val="150000"/>
              </a:lnSpc>
              <a:buNone/>
            </a:pPr>
            <a:r>
              <a:rPr lang="en-US" sz="2800" b="1" dirty="0">
                <a:effectLst/>
                <a:latin typeface="Times New Roman" panose="02020603050405020304" pitchFamily="18" charset="0"/>
                <a:cs typeface="Times New Roman" panose="02020603050405020304" pitchFamily="18" charset="0"/>
              </a:rPr>
              <a:t>📌 Key Insights — Quarterly Sold Quantity (FY 2020)</a:t>
            </a:r>
            <a:endParaRPr lang="en-US" sz="28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800" b="1" dirty="0">
                <a:solidFill>
                  <a:srgbClr val="41A4FF"/>
                </a:solidFill>
                <a:effectLst/>
                <a:latin typeface="Times New Roman" panose="02020603050405020304" pitchFamily="18" charset="0"/>
                <a:cs typeface="Times New Roman" panose="02020603050405020304" pitchFamily="18" charset="0"/>
              </a:rPr>
              <a:t>Q1 is the top-performing quarter</a:t>
            </a:r>
            <a:r>
              <a:rPr lang="en-US" sz="1800" dirty="0">
                <a:effectLst/>
                <a:latin typeface="Times New Roman" panose="02020603050405020304" pitchFamily="18" charset="0"/>
                <a:cs typeface="Times New Roman" panose="02020603050405020304" pitchFamily="18" charset="0"/>
              </a:rPr>
              <a:t> with </a:t>
            </a:r>
            <a:r>
              <a:rPr lang="en-US" sz="1800" b="1" dirty="0">
                <a:solidFill>
                  <a:srgbClr val="41A4FF"/>
                </a:solidFill>
                <a:effectLst/>
                <a:latin typeface="Times New Roman" panose="02020603050405020304" pitchFamily="18" charset="0"/>
                <a:cs typeface="Times New Roman" panose="02020603050405020304" pitchFamily="18" charset="0"/>
              </a:rPr>
              <a:t>7.01M</a:t>
            </a:r>
            <a:r>
              <a:rPr lang="en-US" sz="1800" dirty="0">
                <a:effectLst/>
                <a:latin typeface="Times New Roman" panose="02020603050405020304" pitchFamily="18" charset="0"/>
                <a:cs typeface="Times New Roman" panose="02020603050405020304" pitchFamily="18" charset="0"/>
              </a:rPr>
              <a:t> units — driven mainly by November and October.</a:t>
            </a:r>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800" b="1" dirty="0">
                <a:solidFill>
                  <a:srgbClr val="41A4FF"/>
                </a:solidFill>
                <a:effectLst/>
                <a:latin typeface="Times New Roman" panose="02020603050405020304" pitchFamily="18" charset="0"/>
                <a:cs typeface="Times New Roman" panose="02020603050405020304" pitchFamily="18" charset="0"/>
              </a:rPr>
              <a:t>Q2 remains strong</a:t>
            </a:r>
            <a:r>
              <a:rPr lang="en-US" sz="1800" dirty="0">
                <a:effectLst/>
                <a:latin typeface="Times New Roman" panose="02020603050405020304" pitchFamily="18" charset="0"/>
                <a:cs typeface="Times New Roman" panose="02020603050405020304" pitchFamily="18" charset="0"/>
              </a:rPr>
              <a:t> at </a:t>
            </a:r>
            <a:r>
              <a:rPr lang="en-US" sz="1800" b="1" dirty="0">
                <a:solidFill>
                  <a:srgbClr val="41A4FF"/>
                </a:solidFill>
                <a:effectLst/>
                <a:latin typeface="Times New Roman" panose="02020603050405020304" pitchFamily="18" charset="0"/>
                <a:cs typeface="Times New Roman" panose="02020603050405020304" pitchFamily="18" charset="0"/>
              </a:rPr>
              <a:t>6.65M</a:t>
            </a:r>
            <a:r>
              <a:rPr lang="en-US" sz="1800" dirty="0">
                <a:effectLst/>
                <a:latin typeface="Times New Roman" panose="02020603050405020304" pitchFamily="18" charset="0"/>
                <a:cs typeface="Times New Roman" panose="02020603050405020304" pitchFamily="18" charset="0"/>
              </a:rPr>
              <a:t>, showing stable performance despite seasonal fluctuations.</a:t>
            </a:r>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800" b="1" dirty="0">
                <a:solidFill>
                  <a:srgbClr val="41A4FF"/>
                </a:solidFill>
                <a:effectLst/>
                <a:latin typeface="Times New Roman" panose="02020603050405020304" pitchFamily="18" charset="0"/>
                <a:cs typeface="Times New Roman" panose="02020603050405020304" pitchFamily="18" charset="0"/>
              </a:rPr>
              <a:t>Q4 holds third place</a:t>
            </a:r>
            <a:r>
              <a:rPr lang="en-US" sz="1800" dirty="0">
                <a:effectLst/>
                <a:latin typeface="Times New Roman" panose="02020603050405020304" pitchFamily="18" charset="0"/>
                <a:cs typeface="Times New Roman" panose="02020603050405020304" pitchFamily="18" charset="0"/>
              </a:rPr>
              <a:t> with </a:t>
            </a:r>
            <a:r>
              <a:rPr lang="en-US" sz="1800" b="1" dirty="0">
                <a:solidFill>
                  <a:srgbClr val="41A4FF"/>
                </a:solidFill>
                <a:effectLst/>
                <a:latin typeface="Times New Roman" panose="02020603050405020304" pitchFamily="18" charset="0"/>
                <a:cs typeface="Times New Roman" panose="02020603050405020304" pitchFamily="18" charset="0"/>
              </a:rPr>
              <a:t>5.04M</a:t>
            </a:r>
            <a:r>
              <a:rPr lang="en-US" sz="1800" dirty="0">
                <a:effectLst/>
                <a:latin typeface="Times New Roman" panose="02020603050405020304" pitchFamily="18" charset="0"/>
                <a:cs typeface="Times New Roman" panose="02020603050405020304" pitchFamily="18" charset="0"/>
              </a:rPr>
              <a:t>, boosted slightly by June.</a:t>
            </a:r>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800" b="1" dirty="0">
                <a:solidFill>
                  <a:srgbClr val="41A4FF"/>
                </a:solidFill>
                <a:effectLst/>
                <a:latin typeface="Times New Roman" panose="02020603050405020304" pitchFamily="18" charset="0"/>
                <a:cs typeface="Times New Roman" panose="02020603050405020304" pitchFamily="18" charset="0"/>
              </a:rPr>
              <a:t>Q3 is the weakest</a:t>
            </a:r>
            <a:r>
              <a:rPr lang="en-US" sz="1800" dirty="0">
                <a:effectLst/>
                <a:latin typeface="Times New Roman" panose="02020603050405020304" pitchFamily="18" charset="0"/>
                <a:cs typeface="Times New Roman" panose="02020603050405020304" pitchFamily="18" charset="0"/>
              </a:rPr>
              <a:t> quarter at </a:t>
            </a:r>
            <a:r>
              <a:rPr lang="en-US" sz="1800" b="1" dirty="0">
                <a:solidFill>
                  <a:srgbClr val="41A4FF"/>
                </a:solidFill>
                <a:effectLst/>
                <a:latin typeface="Times New Roman" panose="02020603050405020304" pitchFamily="18" charset="0"/>
                <a:cs typeface="Times New Roman" panose="02020603050405020304" pitchFamily="18" charset="0"/>
              </a:rPr>
              <a:t>2.08M</a:t>
            </a:r>
            <a:r>
              <a:rPr lang="en-US" sz="1800" dirty="0">
                <a:effectLst/>
                <a:latin typeface="Times New Roman" panose="02020603050405020304" pitchFamily="18" charset="0"/>
                <a:cs typeface="Times New Roman" panose="02020603050405020304" pitchFamily="18" charset="0"/>
              </a:rPr>
              <a:t>, reflecting low sales especially in March and April.</a:t>
            </a:r>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1800" dirty="0">
                <a:effectLst/>
                <a:latin typeface="Times New Roman" panose="02020603050405020304" pitchFamily="18" charset="0"/>
                <a:cs typeface="Times New Roman" panose="02020603050405020304" pitchFamily="18" charset="0"/>
              </a:rPr>
              <a:t>Overall, the business experiences a </a:t>
            </a:r>
            <a:r>
              <a:rPr lang="en-US" sz="1800" b="1" dirty="0">
                <a:solidFill>
                  <a:srgbClr val="41A4FF"/>
                </a:solidFill>
                <a:effectLst/>
                <a:latin typeface="Times New Roman" panose="02020603050405020304" pitchFamily="18" charset="0"/>
                <a:cs typeface="Times New Roman" panose="02020603050405020304" pitchFamily="18" charset="0"/>
              </a:rPr>
              <a:t>clear early-year peak (Q1–Q2)</a:t>
            </a:r>
            <a:r>
              <a:rPr lang="en-US" sz="1800" dirty="0">
                <a:effectLst/>
                <a:latin typeface="Times New Roman" panose="02020603050405020304" pitchFamily="18" charset="0"/>
                <a:cs typeface="Times New Roman" panose="02020603050405020304" pitchFamily="18" charset="0"/>
              </a:rPr>
              <a:t> and a </a:t>
            </a:r>
            <a:r>
              <a:rPr lang="en-US" sz="1800" b="1" dirty="0">
                <a:solidFill>
                  <a:srgbClr val="41A4FF"/>
                </a:solidFill>
                <a:effectLst/>
                <a:latin typeface="Times New Roman" panose="02020603050405020304" pitchFamily="18" charset="0"/>
                <a:cs typeface="Times New Roman" panose="02020603050405020304" pitchFamily="18" charset="0"/>
              </a:rPr>
              <a:t>significant dip in mid-year (Q3)</a:t>
            </a:r>
            <a:r>
              <a:rPr lang="en-US" sz="180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 name="Arrow: Striped Right 1">
            <a:extLst>
              <a:ext uri="{FF2B5EF4-FFF2-40B4-BE49-F238E27FC236}">
                <a16:creationId xmlns:a16="http://schemas.microsoft.com/office/drawing/2014/main" id="{1228BAC1-7881-4812-8659-5FFA9F659A3C}"/>
              </a:ext>
            </a:extLst>
          </p:cNvPr>
          <p:cNvSpPr/>
          <p:nvPr/>
        </p:nvSpPr>
        <p:spPr>
          <a:xfrm>
            <a:off x="5976730" y="3126361"/>
            <a:ext cx="2213113" cy="1088203"/>
          </a:xfrm>
          <a:prstGeom prst="striped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506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EAE798D-84A1-AD98-905E-3EC11C213F29}"/>
              </a:ext>
            </a:extLst>
          </p:cNvPr>
          <p:cNvSpPr/>
          <p:nvPr/>
        </p:nvSpPr>
        <p:spPr>
          <a:xfrm>
            <a:off x="3392557" y="304800"/>
            <a:ext cx="8150085" cy="751046"/>
          </a:xfrm>
          <a:prstGeom prst="rect">
            <a:avLst/>
          </a:prstGeom>
          <a:noFill/>
          <a:ln/>
        </p:spPr>
        <p:txBody>
          <a:bodyPr wrap="none" lIns="0" tIns="0" rIns="0" bIns="0" rtlCol="0" anchor="t"/>
          <a:lstStyle/>
          <a:p>
            <a:pPr marL="0" indent="0" algn="ctr">
              <a:lnSpc>
                <a:spcPct val="15000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9. Channel Gross Sales Contribution (FY21)</a:t>
            </a:r>
            <a:endParaRPr lang="en-US" sz="3200" dirty="0">
              <a:latin typeface="Times New Roman" panose="02020603050405020304" pitchFamily="18" charset="0"/>
              <a:cs typeface="Times New Roman" panose="02020603050405020304" pitchFamily="18" charset="0"/>
            </a:endParaRPr>
          </a:p>
        </p:txBody>
      </p:sp>
      <p:sp>
        <p:nvSpPr>
          <p:cNvPr id="3" name="Text 1">
            <a:extLst>
              <a:ext uri="{FF2B5EF4-FFF2-40B4-BE49-F238E27FC236}">
                <a16:creationId xmlns:a16="http://schemas.microsoft.com/office/drawing/2014/main" id="{31BE11DD-7878-58DD-D4CC-2AD21A6364B8}"/>
              </a:ext>
            </a:extLst>
          </p:cNvPr>
          <p:cNvSpPr/>
          <p:nvPr/>
        </p:nvSpPr>
        <p:spPr>
          <a:xfrm>
            <a:off x="651153" y="1055846"/>
            <a:ext cx="13328094" cy="1419789"/>
          </a:xfrm>
          <a:prstGeom prst="rect">
            <a:avLst/>
          </a:prstGeom>
          <a:noFill/>
          <a:ln/>
        </p:spPr>
        <p:txBody>
          <a:bodyPr wrap="square" lIns="0" tIns="0" rIns="0" bIns="0" rtlCol="0" anchor="t"/>
          <a:lstStyle/>
          <a:p>
            <a:pPr marL="0" indent="0" algn="just">
              <a:lnSpc>
                <a:spcPct val="1500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This analysis identifies the sales channels that contributed the most to gross sales in Fiscal Year 2021, along with their respective percentage contributions. This insight is crucial for optimizing channel strategies and resource allocation for maximum revenue growth.</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a:extLst>
              <a:ext uri="{FF2B5EF4-FFF2-40B4-BE49-F238E27FC236}">
                <a16:creationId xmlns:a16="http://schemas.microsoft.com/office/drawing/2014/main" id="{FAD76D80-9D1A-A3B4-07BF-A0C2FDFA2DA4}"/>
              </a:ext>
            </a:extLst>
          </p:cNvPr>
          <p:cNvPicPr>
            <a:picLocks noChangeAspect="1"/>
          </p:cNvPicPr>
          <p:nvPr/>
        </p:nvPicPr>
        <p:blipFill>
          <a:blip r:embed="rId2"/>
          <a:stretch>
            <a:fillRect/>
          </a:stretch>
        </p:blipFill>
        <p:spPr>
          <a:xfrm>
            <a:off x="382601" y="3292599"/>
            <a:ext cx="4875005" cy="3241353"/>
          </a:xfrm>
          <a:prstGeom prst="rect">
            <a:avLst/>
          </a:prstGeom>
        </p:spPr>
      </p:pic>
      <p:pic>
        <p:nvPicPr>
          <p:cNvPr id="5" name="Image 1" descr="preencoded.png">
            <a:extLst>
              <a:ext uri="{FF2B5EF4-FFF2-40B4-BE49-F238E27FC236}">
                <a16:creationId xmlns:a16="http://schemas.microsoft.com/office/drawing/2014/main" id="{CD016C9C-5C44-35BA-C743-EF6F3D70EA98}"/>
              </a:ext>
            </a:extLst>
          </p:cNvPr>
          <p:cNvPicPr>
            <a:picLocks noChangeAspect="1"/>
          </p:cNvPicPr>
          <p:nvPr/>
        </p:nvPicPr>
        <p:blipFill>
          <a:blip r:embed="rId3"/>
          <a:stretch>
            <a:fillRect/>
          </a:stretch>
        </p:blipFill>
        <p:spPr>
          <a:xfrm>
            <a:off x="5501442" y="4981923"/>
            <a:ext cx="4506084" cy="3117601"/>
          </a:xfrm>
          <a:prstGeom prst="rect">
            <a:avLst/>
          </a:prstGeom>
        </p:spPr>
      </p:pic>
      <p:pic>
        <p:nvPicPr>
          <p:cNvPr id="7" name="Image 2" descr="preencoded.png">
            <a:extLst>
              <a:ext uri="{FF2B5EF4-FFF2-40B4-BE49-F238E27FC236}">
                <a16:creationId xmlns:a16="http://schemas.microsoft.com/office/drawing/2014/main" id="{759E6BC1-3B45-893B-5C3B-D07C71A550BD}"/>
              </a:ext>
            </a:extLst>
          </p:cNvPr>
          <p:cNvPicPr>
            <a:picLocks noChangeAspect="1"/>
          </p:cNvPicPr>
          <p:nvPr/>
        </p:nvPicPr>
        <p:blipFill>
          <a:blip r:embed="rId4"/>
          <a:stretch>
            <a:fillRect/>
          </a:stretch>
        </p:blipFill>
        <p:spPr>
          <a:xfrm>
            <a:off x="5501442" y="2767332"/>
            <a:ext cx="4490090" cy="1419789"/>
          </a:xfrm>
          <a:prstGeom prst="rect">
            <a:avLst/>
          </a:prstGeom>
        </p:spPr>
      </p:pic>
      <p:pic>
        <p:nvPicPr>
          <p:cNvPr id="8" name="Image 3" descr="preencoded.png">
            <a:extLst>
              <a:ext uri="{FF2B5EF4-FFF2-40B4-BE49-F238E27FC236}">
                <a16:creationId xmlns:a16="http://schemas.microsoft.com/office/drawing/2014/main" id="{6836CFB3-C606-9D03-244D-67304042D08E}"/>
              </a:ext>
            </a:extLst>
          </p:cNvPr>
          <p:cNvPicPr>
            <a:picLocks noChangeAspect="1"/>
          </p:cNvPicPr>
          <p:nvPr/>
        </p:nvPicPr>
        <p:blipFill>
          <a:blip r:embed="rId5"/>
          <a:stretch>
            <a:fillRect/>
          </a:stretch>
        </p:blipFill>
        <p:spPr>
          <a:xfrm>
            <a:off x="10251362" y="2538060"/>
            <a:ext cx="4113994" cy="5386740"/>
          </a:xfrm>
          <a:prstGeom prst="rect">
            <a:avLst/>
          </a:prstGeom>
        </p:spPr>
      </p:pic>
      <p:sp>
        <p:nvSpPr>
          <p:cNvPr id="9" name="Text 3">
            <a:extLst>
              <a:ext uri="{FF2B5EF4-FFF2-40B4-BE49-F238E27FC236}">
                <a16:creationId xmlns:a16="http://schemas.microsoft.com/office/drawing/2014/main" id="{588FEE85-1F90-E523-F8B7-FF75AA5D8D2F}"/>
              </a:ext>
            </a:extLst>
          </p:cNvPr>
          <p:cNvSpPr/>
          <p:nvPr/>
        </p:nvSpPr>
        <p:spPr>
          <a:xfrm>
            <a:off x="7390686" y="5585936"/>
            <a:ext cx="6588562" cy="193477"/>
          </a:xfrm>
          <a:prstGeom prst="rect">
            <a:avLst/>
          </a:prstGeom>
          <a:noFill/>
          <a:ln/>
        </p:spPr>
        <p:txBody>
          <a:bodyPr wrap="none" lIns="0" tIns="0" rIns="0" bIns="0" rtlCol="0" anchor="t"/>
          <a:lstStyle/>
          <a:p>
            <a:pPr marL="0" indent="0" algn="l">
              <a:lnSpc>
                <a:spcPts val="1500"/>
              </a:lnSpc>
              <a:buNone/>
            </a:pPr>
            <a:endParaRPr lang="en-US" sz="950" dirty="0"/>
          </a:p>
        </p:txBody>
      </p:sp>
    </p:spTree>
    <p:extLst>
      <p:ext uri="{BB962C8B-B14F-4D97-AF65-F5344CB8AC3E}">
        <p14:creationId xmlns:p14="http://schemas.microsoft.com/office/powerpoint/2010/main" val="2086207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33A5A2F-B932-B430-3E01-96A2EE9F0BF4}"/>
              </a:ext>
            </a:extLst>
          </p:cNvPr>
          <p:cNvSpPr/>
          <p:nvPr/>
        </p:nvSpPr>
        <p:spPr>
          <a:xfrm>
            <a:off x="2676939" y="304800"/>
            <a:ext cx="8865703" cy="751046"/>
          </a:xfrm>
          <a:prstGeom prst="rect">
            <a:avLst/>
          </a:prstGeom>
          <a:noFill/>
          <a:ln/>
        </p:spPr>
        <p:txBody>
          <a:bodyPr wrap="none" lIns="0" tIns="0" rIns="0" bIns="0" rtlCol="0" anchor="t"/>
          <a:lstStyle/>
          <a:p>
            <a:pPr marL="0" indent="0" algn="ctr">
              <a:lnSpc>
                <a:spcPct val="15000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9. Channel Gross Sales Contribution (FY21)</a:t>
            </a:r>
            <a:endParaRPr lang="en-US" sz="3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D5245F5-066C-2DC4-7BC5-EF4FFE5762FA}"/>
              </a:ext>
            </a:extLst>
          </p:cNvPr>
          <p:cNvPicPr>
            <a:picLocks noChangeAspect="1"/>
          </p:cNvPicPr>
          <p:nvPr/>
        </p:nvPicPr>
        <p:blipFill>
          <a:blip r:embed="rId2">
            <a:clrChange>
              <a:clrFrom>
                <a:srgbClr val="F3F8FC"/>
              </a:clrFrom>
              <a:clrTo>
                <a:srgbClr val="F3F8FC">
                  <a:alpha val="0"/>
                </a:srgbClr>
              </a:clrTo>
            </a:clrChange>
          </a:blip>
          <a:stretch>
            <a:fillRect/>
          </a:stretch>
        </p:blipFill>
        <p:spPr>
          <a:xfrm>
            <a:off x="8295861" y="2460436"/>
            <a:ext cx="5893208" cy="3445260"/>
          </a:xfrm>
          <a:prstGeom prst="rect">
            <a:avLst/>
          </a:prstGeom>
        </p:spPr>
      </p:pic>
      <p:sp>
        <p:nvSpPr>
          <p:cNvPr id="6" name="TextBox 5">
            <a:extLst>
              <a:ext uri="{FF2B5EF4-FFF2-40B4-BE49-F238E27FC236}">
                <a16:creationId xmlns:a16="http://schemas.microsoft.com/office/drawing/2014/main" id="{F48B52D1-A4FF-2498-0CEC-D0AFF657180C}"/>
              </a:ext>
            </a:extLst>
          </p:cNvPr>
          <p:cNvSpPr txBox="1"/>
          <p:nvPr/>
        </p:nvSpPr>
        <p:spPr>
          <a:xfrm>
            <a:off x="441331" y="1653163"/>
            <a:ext cx="7745199" cy="5299977"/>
          </a:xfrm>
          <a:prstGeom prst="rect">
            <a:avLst/>
          </a:prstGeom>
          <a:noFill/>
        </p:spPr>
        <p:txBody>
          <a:bodyPr wrap="square">
            <a:spAutoFit/>
          </a:bodyPr>
          <a:lstStyle/>
          <a:p>
            <a:pPr algn="just">
              <a:lnSpc>
                <a:spcPct val="150000"/>
              </a:lnSpc>
              <a:buNone/>
            </a:pPr>
            <a:r>
              <a:rPr lang="en-US" sz="2800" b="1" dirty="0">
                <a:solidFill>
                  <a:srgbClr val="E1C233"/>
                </a:solidFill>
                <a:effectLst/>
                <a:latin typeface="Times New Roman" panose="02020603050405020304" pitchFamily="18" charset="0"/>
                <a:cs typeface="Times New Roman" panose="02020603050405020304" pitchFamily="18" charset="0"/>
              </a:rPr>
              <a:t>INSIGHTS — Channel Contribution (FY 2021)</a:t>
            </a:r>
            <a:endParaRPr lang="en-US" sz="2800" dirty="0">
              <a:latin typeface="Times New Roman" panose="02020603050405020304" pitchFamily="18" charset="0"/>
              <a:cs typeface="Times New Roman" panose="02020603050405020304" pitchFamily="18" charset="0"/>
            </a:endParaRPr>
          </a:p>
          <a:p>
            <a:pPr algn="just">
              <a:lnSpc>
                <a:spcPct val="150000"/>
              </a:lnSpc>
              <a:buNone/>
            </a:pPr>
            <a:r>
              <a:rPr lang="en-US" sz="2000" b="1" dirty="0">
                <a:effectLst/>
                <a:latin typeface="Times New Roman" panose="02020603050405020304" pitchFamily="18" charset="0"/>
                <a:cs typeface="Times New Roman" panose="02020603050405020304" pitchFamily="18" charset="0"/>
              </a:rPr>
              <a:t>1. </a:t>
            </a:r>
            <a:r>
              <a:rPr lang="en-US" sz="2000" b="1" i="1" dirty="0">
                <a:solidFill>
                  <a:srgbClr val="41A4FF"/>
                </a:solidFill>
                <a:effectLst/>
                <a:latin typeface="Times New Roman" panose="02020603050405020304" pitchFamily="18" charset="0"/>
                <a:cs typeface="Times New Roman" panose="02020603050405020304" pitchFamily="18" charset="0"/>
              </a:rPr>
              <a:t>Retail dominates majority of revenue</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b="1" i="1" dirty="0">
                <a:solidFill>
                  <a:srgbClr val="41A4FF"/>
                </a:solidFill>
                <a:effectLst/>
                <a:latin typeface="Times New Roman" panose="02020603050405020304" pitchFamily="18" charset="0"/>
                <a:cs typeface="Times New Roman" panose="02020603050405020304" pitchFamily="18" charset="0"/>
              </a:rPr>
              <a:t>Retail contributes ~73% </a:t>
            </a:r>
            <a:r>
              <a:rPr lang="en-US" sz="2000" dirty="0">
                <a:effectLst/>
                <a:latin typeface="Times New Roman" panose="02020603050405020304" pitchFamily="18" charset="0"/>
                <a:cs typeface="Times New Roman" panose="02020603050405020304" pitchFamily="18" charset="0"/>
              </a:rPr>
              <a:t>of total FY21 gross sales.</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This is the organization’s</a:t>
            </a:r>
            <a:r>
              <a:rPr lang="en-US" sz="2000" i="1" dirty="0">
                <a:effectLst/>
                <a:latin typeface="Times New Roman" panose="02020603050405020304" pitchFamily="18" charset="0"/>
                <a:cs typeface="Times New Roman" panose="02020603050405020304" pitchFamily="18" charset="0"/>
              </a:rPr>
              <a:t> </a:t>
            </a:r>
            <a:r>
              <a:rPr lang="en-US" sz="2000" b="1" i="1" dirty="0">
                <a:solidFill>
                  <a:srgbClr val="41A4FF"/>
                </a:solidFill>
                <a:effectLst/>
                <a:latin typeface="Times New Roman" panose="02020603050405020304" pitchFamily="18" charset="0"/>
                <a:cs typeface="Times New Roman" panose="02020603050405020304" pitchFamily="18" charset="0"/>
              </a:rPr>
              <a:t>largest and strongest revenue driver</a:t>
            </a:r>
            <a:r>
              <a:rPr lang="en-US" sz="2000" i="1" dirty="0">
                <a:solidFill>
                  <a:srgbClr val="41A4FF"/>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lnSpc>
                <a:spcPct val="150000"/>
              </a:lnSpc>
              <a:buNone/>
            </a:pPr>
            <a:r>
              <a:rPr lang="en-US" sz="2000" b="1" i="1" dirty="0">
                <a:solidFill>
                  <a:srgbClr val="000000"/>
                </a:solidFill>
                <a:effectLst/>
                <a:latin typeface="Times New Roman" panose="02020603050405020304" pitchFamily="18" charset="0"/>
                <a:cs typeface="Times New Roman" panose="02020603050405020304" pitchFamily="18" charset="0"/>
              </a:rPr>
              <a:t>2.</a:t>
            </a:r>
            <a:r>
              <a:rPr lang="en-US" sz="2000" b="1" i="1" dirty="0">
                <a:solidFill>
                  <a:srgbClr val="41A4FF"/>
                </a:solidFill>
                <a:effectLst/>
                <a:latin typeface="Times New Roman" panose="02020603050405020304" pitchFamily="18" charset="0"/>
                <a:cs typeface="Times New Roman" panose="02020603050405020304" pitchFamily="18" charset="0"/>
              </a:rPr>
              <a:t> Direct channel is the second major contributor</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Direct contributes </a:t>
            </a:r>
            <a:r>
              <a:rPr lang="en-US" sz="2000" b="1" dirty="0">
                <a:solidFill>
                  <a:srgbClr val="41A4FF"/>
                </a:solidFill>
                <a:effectLst/>
                <a:latin typeface="Times New Roman" panose="02020603050405020304" pitchFamily="18" charset="0"/>
                <a:cs typeface="Times New Roman" panose="02020603050405020304" pitchFamily="18" charset="0"/>
              </a:rPr>
              <a:t>~15%</a:t>
            </a:r>
            <a:r>
              <a:rPr lang="en-US" sz="2000" dirty="0">
                <a:solidFill>
                  <a:srgbClr val="41A4FF"/>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It shows </a:t>
            </a:r>
            <a:r>
              <a:rPr lang="en-US" sz="2000" b="1" i="1" dirty="0">
                <a:solidFill>
                  <a:srgbClr val="41A4FF"/>
                </a:solidFill>
                <a:effectLst/>
                <a:latin typeface="Times New Roman" panose="02020603050405020304" pitchFamily="18" charset="0"/>
                <a:cs typeface="Times New Roman" panose="02020603050405020304" pitchFamily="18" charset="0"/>
              </a:rPr>
              <a:t>steady performance</a:t>
            </a:r>
            <a:r>
              <a:rPr lang="en-US" sz="2000" dirty="0">
                <a:effectLst/>
                <a:latin typeface="Times New Roman" panose="02020603050405020304" pitchFamily="18" charset="0"/>
                <a:cs typeface="Times New Roman" panose="02020603050405020304" pitchFamily="18" charset="0"/>
              </a:rPr>
              <a:t> but not near Retail.</a:t>
            </a:r>
            <a:endParaRPr lang="en-US" sz="2000" dirty="0">
              <a:latin typeface="Times New Roman" panose="02020603050405020304" pitchFamily="18" charset="0"/>
              <a:cs typeface="Times New Roman" panose="02020603050405020304" pitchFamily="18" charset="0"/>
            </a:endParaRPr>
          </a:p>
          <a:p>
            <a:pPr algn="just">
              <a:lnSpc>
                <a:spcPct val="150000"/>
              </a:lnSpc>
              <a:buNone/>
            </a:pPr>
            <a:r>
              <a:rPr lang="en-US" sz="2000" b="1" dirty="0">
                <a:effectLst/>
                <a:latin typeface="Times New Roman" panose="02020603050405020304" pitchFamily="18" charset="0"/>
                <a:cs typeface="Times New Roman" panose="02020603050405020304" pitchFamily="18" charset="0"/>
              </a:rPr>
              <a:t>3. </a:t>
            </a:r>
            <a:r>
              <a:rPr lang="en-US" sz="2000" b="1" i="1" dirty="0">
                <a:solidFill>
                  <a:srgbClr val="41A4FF"/>
                </a:solidFill>
                <a:effectLst/>
                <a:latin typeface="Times New Roman" panose="02020603050405020304" pitchFamily="18" charset="0"/>
                <a:cs typeface="Times New Roman" panose="02020603050405020304" pitchFamily="18" charset="0"/>
              </a:rPr>
              <a:t>Distributor channel contributes the least</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Distributor contributes </a:t>
            </a:r>
            <a:r>
              <a:rPr lang="en-US" sz="2000" b="1" i="1" dirty="0">
                <a:solidFill>
                  <a:srgbClr val="41A4FF"/>
                </a:solidFill>
                <a:effectLst/>
                <a:latin typeface="Times New Roman" panose="02020603050405020304" pitchFamily="18" charset="0"/>
                <a:cs typeface="Times New Roman" panose="02020603050405020304" pitchFamily="18" charset="0"/>
              </a:rPr>
              <a:t>~11%</a:t>
            </a:r>
            <a:r>
              <a:rPr lang="en-US" sz="2000" i="1" dirty="0">
                <a:solidFill>
                  <a:srgbClr val="41A4FF"/>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000" dirty="0">
                <a:effectLst/>
                <a:latin typeface="Times New Roman" panose="02020603050405020304" pitchFamily="18" charset="0"/>
                <a:cs typeface="Times New Roman" panose="02020603050405020304" pitchFamily="18" charset="0"/>
              </a:rPr>
              <a:t>This indicates opportunity for expansion but also highlights </a:t>
            </a:r>
            <a:r>
              <a:rPr lang="en-US" sz="2000" b="1" i="1" dirty="0">
                <a:solidFill>
                  <a:srgbClr val="41A4FF"/>
                </a:solidFill>
                <a:effectLst/>
                <a:latin typeface="Times New Roman" panose="02020603050405020304" pitchFamily="18" charset="0"/>
                <a:cs typeface="Times New Roman" panose="02020603050405020304" pitchFamily="18" charset="0"/>
              </a:rPr>
              <a:t>lower reach</a:t>
            </a:r>
            <a:r>
              <a:rPr lang="en-US" sz="2000" dirty="0">
                <a:effectLst/>
                <a:latin typeface="Times New Roman" panose="02020603050405020304" pitchFamily="18" charset="0"/>
                <a:cs typeface="Times New Roman" panose="02020603050405020304" pitchFamily="18" charset="0"/>
              </a:rPr>
              <a:t> or </a:t>
            </a:r>
            <a:r>
              <a:rPr lang="en-US" sz="2000" b="1" i="1" dirty="0">
                <a:solidFill>
                  <a:srgbClr val="41A4FF"/>
                </a:solidFill>
                <a:effectLst/>
                <a:latin typeface="Times New Roman" panose="02020603050405020304" pitchFamily="18" charset="0"/>
                <a:cs typeface="Times New Roman" panose="02020603050405020304" pitchFamily="18" charset="0"/>
              </a:rPr>
              <a:t>lower order volumes</a:t>
            </a:r>
            <a:r>
              <a:rPr lang="en-US" sz="2000" i="1" dirty="0">
                <a:solidFill>
                  <a:srgbClr val="41A4FF"/>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19020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iterate type="wd">
                                    <p:tmPct val="1000"/>
                                  </p:iterate>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wd">
                                    <p:tmAbs val="100"/>
                                  </p:iterate>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iterate type="wd">
                                    <p:tmAbs val="100"/>
                                  </p:iterate>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iterate type="wd">
                                    <p:tmPct val="1000"/>
                                  </p:iterate>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iterate type="wd">
                                    <p:tmAbs val="100"/>
                                  </p:iterate>
                                  <p:childTnLst>
                                    <p:set>
                                      <p:cBhvr>
                                        <p:cTn id="29" dur="1" fill="hold">
                                          <p:stCondLst>
                                            <p:cond delay="0"/>
                                          </p:stCondLst>
                                        </p:cTn>
                                        <p:tgtEl>
                                          <p:spTgt spid="6">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iterate type="wd">
                                    <p:tmAbs val="100"/>
                                  </p:iterate>
                                  <p:childTnLst>
                                    <p:set>
                                      <p:cBhvr>
                                        <p:cTn id="31"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iterate type="wd">
                                    <p:tmPct val="1000"/>
                                  </p:iterate>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iterate type="wd">
                                    <p:tmAbs val="100"/>
                                  </p:iterate>
                                  <p:childTnLst>
                                    <p:set>
                                      <p:cBhvr>
                                        <p:cTn id="40" dur="1" fill="hold">
                                          <p:stCondLst>
                                            <p:cond delay="0"/>
                                          </p:stCondLst>
                                        </p:cTn>
                                        <p:tgtEl>
                                          <p:spTgt spid="6">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iterate type="wd">
                                    <p:tmAbs val="100"/>
                                  </p:iterate>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5"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50" dur="1000" fill="hold"/>
                                        <p:tgtEl>
                                          <p:spTgt spid="4"/>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0000"/>
            <a:lum/>
          </a:blip>
          <a:srcRect/>
          <a:stretch>
            <a:fillRect l="-5000" r="-5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A7AA0D-04F8-3938-F6C7-5D377BB1B0EF}"/>
              </a:ext>
            </a:extLst>
          </p:cNvPr>
          <p:cNvSpPr txBox="1"/>
          <p:nvPr/>
        </p:nvSpPr>
        <p:spPr>
          <a:xfrm>
            <a:off x="1881808" y="147536"/>
            <a:ext cx="10608365" cy="742511"/>
          </a:xfrm>
          <a:prstGeom prst="rect">
            <a:avLst/>
          </a:prstGeom>
          <a:noFill/>
        </p:spPr>
        <p:txBody>
          <a:bodyPr wrap="square">
            <a:spAutoFit/>
          </a:bodyPr>
          <a:lstStyle/>
          <a:p>
            <a:pPr marL="0" indent="0" algn="ctr">
              <a:lnSpc>
                <a:spcPct val="15000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10. Top 3 Products by Division (FY21 Total Sold Quantity)</a:t>
            </a:r>
            <a:endParaRPr lang="en-US"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537F2C0-08FA-BF8A-0E81-6E6F39DFACFC}"/>
              </a:ext>
            </a:extLst>
          </p:cNvPr>
          <p:cNvPicPr>
            <a:picLocks noChangeAspect="1"/>
          </p:cNvPicPr>
          <p:nvPr/>
        </p:nvPicPr>
        <p:blipFill>
          <a:blip r:embed="rId3">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sp>
        <p:nvSpPr>
          <p:cNvPr id="7" name="Text 1">
            <a:extLst>
              <a:ext uri="{FF2B5EF4-FFF2-40B4-BE49-F238E27FC236}">
                <a16:creationId xmlns:a16="http://schemas.microsoft.com/office/drawing/2014/main" id="{009C7697-E43B-0661-D0F1-4389278B15D4}"/>
              </a:ext>
            </a:extLst>
          </p:cNvPr>
          <p:cNvSpPr/>
          <p:nvPr/>
        </p:nvSpPr>
        <p:spPr>
          <a:xfrm>
            <a:off x="793790" y="1500664"/>
            <a:ext cx="13042821" cy="870823"/>
          </a:xfrm>
          <a:prstGeom prst="rect">
            <a:avLst/>
          </a:prstGeom>
          <a:noFill/>
          <a:ln/>
        </p:spPr>
        <p:txBody>
          <a:bodyPr wrap="square" lIns="0" tIns="0" rIns="0" bIns="0" rtlCol="0" anchor="t"/>
          <a:lstStyle/>
          <a:p>
            <a:pPr marL="0" indent="0" algn="just">
              <a:lnSpc>
                <a:spcPct val="15000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This analysis identifies the top 3 products in each division based on their total sold quantity during Fiscal Year 2021. Understanding which products are top performers within specific divisions helps in strategic planning, inventory management, and marketing efforts tailored to maximize success for high-demand items.</a:t>
            </a:r>
            <a:endParaRPr lang="en-US" sz="2000" dirty="0">
              <a:latin typeface="Times New Roman" panose="02020603050405020304" pitchFamily="18" charset="0"/>
              <a:cs typeface="Times New Roman" panose="02020603050405020304" pitchFamily="18" charset="0"/>
            </a:endParaRPr>
          </a:p>
        </p:txBody>
      </p:sp>
      <p:pic>
        <p:nvPicPr>
          <p:cNvPr id="8" name="Image 0" descr="preencoded.png">
            <a:extLst>
              <a:ext uri="{FF2B5EF4-FFF2-40B4-BE49-F238E27FC236}">
                <a16:creationId xmlns:a16="http://schemas.microsoft.com/office/drawing/2014/main" id="{F0FBA206-B341-1345-AB5D-2596B6CB9526}"/>
              </a:ext>
            </a:extLst>
          </p:cNvPr>
          <p:cNvPicPr>
            <a:picLocks noChangeAspect="1"/>
          </p:cNvPicPr>
          <p:nvPr/>
        </p:nvPicPr>
        <p:blipFill>
          <a:blip r:embed="rId4"/>
          <a:stretch>
            <a:fillRect/>
          </a:stretch>
        </p:blipFill>
        <p:spPr>
          <a:xfrm>
            <a:off x="793790" y="3353359"/>
            <a:ext cx="5126355" cy="4003715"/>
          </a:xfrm>
          <a:prstGeom prst="rect">
            <a:avLst/>
          </a:prstGeom>
        </p:spPr>
      </p:pic>
      <p:pic>
        <p:nvPicPr>
          <p:cNvPr id="9" name="Image 1" descr="preencoded.png">
            <a:extLst>
              <a:ext uri="{FF2B5EF4-FFF2-40B4-BE49-F238E27FC236}">
                <a16:creationId xmlns:a16="http://schemas.microsoft.com/office/drawing/2014/main" id="{4069CEBC-E6B2-6769-0267-A4E7E434CC56}"/>
              </a:ext>
            </a:extLst>
          </p:cNvPr>
          <p:cNvPicPr>
            <a:picLocks noChangeAspect="1"/>
          </p:cNvPicPr>
          <p:nvPr/>
        </p:nvPicPr>
        <p:blipFill>
          <a:blip r:embed="rId5"/>
          <a:stretch>
            <a:fillRect/>
          </a:stretch>
        </p:blipFill>
        <p:spPr>
          <a:xfrm>
            <a:off x="6944140" y="3822827"/>
            <a:ext cx="6635870" cy="2897028"/>
          </a:xfrm>
          <a:prstGeom prst="rect">
            <a:avLst/>
          </a:prstGeom>
        </p:spPr>
      </p:pic>
    </p:spTree>
    <p:extLst>
      <p:ext uri="{BB962C8B-B14F-4D97-AF65-F5344CB8AC3E}">
        <p14:creationId xmlns:p14="http://schemas.microsoft.com/office/powerpoint/2010/main" val="3071171283"/>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30000"/>
            <a:lum/>
          </a:blip>
          <a:srcRect/>
          <a:stretch>
            <a:fillRect l="-5000" r="-5000"/>
          </a:stretch>
        </a:blipFill>
        <a:effectLst/>
      </p:bgPr>
    </p:bg>
    <p:spTree>
      <p:nvGrpSpPr>
        <p:cNvPr id="1" name="">
          <a:extLst>
            <a:ext uri="{FF2B5EF4-FFF2-40B4-BE49-F238E27FC236}">
              <a16:creationId xmlns:a16="http://schemas.microsoft.com/office/drawing/2014/main" id="{57FC0C87-4C49-D44B-1D92-B6B0AFE81A6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CAB702A-D362-B69D-FB4E-6EA820B74368}"/>
              </a:ext>
            </a:extLst>
          </p:cNvPr>
          <p:cNvSpPr txBox="1"/>
          <p:nvPr/>
        </p:nvSpPr>
        <p:spPr>
          <a:xfrm>
            <a:off x="1840920" y="242109"/>
            <a:ext cx="10979426" cy="742511"/>
          </a:xfrm>
          <a:prstGeom prst="rect">
            <a:avLst/>
          </a:prstGeom>
          <a:noFill/>
        </p:spPr>
        <p:txBody>
          <a:bodyPr wrap="square">
            <a:spAutoFit/>
          </a:bodyPr>
          <a:lstStyle/>
          <a:p>
            <a:pPr marL="0" indent="0" algn="ctr">
              <a:lnSpc>
                <a:spcPct val="150000"/>
              </a:lnSpc>
              <a:buNone/>
            </a:pPr>
            <a:r>
              <a:rPr lang="en-US" sz="3200" b="1" dirty="0">
                <a:solidFill>
                  <a:srgbClr val="000000"/>
                </a:solidFill>
                <a:latin typeface="Times New Roman" panose="02020603050405020304" pitchFamily="18" charset="0"/>
                <a:ea typeface="Inter Bold" pitchFamily="34" charset="-122"/>
                <a:cs typeface="Times New Roman" panose="02020603050405020304" pitchFamily="18" charset="0"/>
              </a:rPr>
              <a:t>Top 3 Products by Division (FY21 Total Sold Quantity)</a:t>
            </a:r>
            <a:endParaRPr lang="en-US"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E823655-25A7-1D22-219D-EA542D21D5A9}"/>
              </a:ext>
            </a:extLst>
          </p:cNvPr>
          <p:cNvPicPr>
            <a:picLocks noChangeAspect="1"/>
          </p:cNvPicPr>
          <p:nvPr/>
        </p:nvPicPr>
        <p:blipFill>
          <a:blip r:embed="rId4">
            <a:alphaModFix/>
          </a:blip>
          <a:stretch>
            <a:fillRect/>
          </a:stretch>
        </p:blipFill>
        <p:spPr>
          <a:xfrm>
            <a:off x="13272550" y="108284"/>
            <a:ext cx="1023812" cy="1010163"/>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8BA8CF04-9476-3854-C1B1-16EB310E3051}"/>
              </a:ext>
            </a:extLst>
          </p:cNvPr>
          <p:cNvPicPr>
            <a:picLocks noChangeAspect="1"/>
          </p:cNvPicPr>
          <p:nvPr/>
        </p:nvPicPr>
        <p:blipFill>
          <a:blip r:embed="rId5">
            <a:clrChange>
              <a:clrFrom>
                <a:srgbClr val="F3F8FC"/>
              </a:clrFrom>
              <a:clrTo>
                <a:srgbClr val="F3F8FC">
                  <a:alpha val="0"/>
                </a:srgbClr>
              </a:clrTo>
            </a:clrChange>
          </a:blip>
          <a:stretch>
            <a:fillRect/>
          </a:stretch>
        </p:blipFill>
        <p:spPr>
          <a:xfrm>
            <a:off x="334038" y="2597072"/>
            <a:ext cx="4378560" cy="3571590"/>
          </a:xfrm>
          <a:prstGeom prst="rect">
            <a:avLst/>
          </a:prstGeom>
        </p:spPr>
      </p:pic>
      <p:pic>
        <p:nvPicPr>
          <p:cNvPr id="10" name="Picture 9">
            <a:extLst>
              <a:ext uri="{FF2B5EF4-FFF2-40B4-BE49-F238E27FC236}">
                <a16:creationId xmlns:a16="http://schemas.microsoft.com/office/drawing/2014/main" id="{9BB60946-2169-41EF-A23C-3FD2F5A7E939}"/>
              </a:ext>
            </a:extLst>
          </p:cNvPr>
          <p:cNvPicPr>
            <a:picLocks noChangeAspect="1"/>
          </p:cNvPicPr>
          <p:nvPr/>
        </p:nvPicPr>
        <p:blipFill>
          <a:blip r:embed="rId6">
            <a:clrChange>
              <a:clrFrom>
                <a:srgbClr val="F3F8FC"/>
              </a:clrFrom>
              <a:clrTo>
                <a:srgbClr val="F3F8FC">
                  <a:alpha val="0"/>
                </a:srgbClr>
              </a:clrTo>
            </a:clrChange>
          </a:blip>
          <a:stretch>
            <a:fillRect/>
          </a:stretch>
        </p:blipFill>
        <p:spPr>
          <a:xfrm>
            <a:off x="5156786" y="2616950"/>
            <a:ext cx="4347694" cy="3571590"/>
          </a:xfrm>
          <a:prstGeom prst="rect">
            <a:avLst/>
          </a:prstGeom>
        </p:spPr>
      </p:pic>
      <p:pic>
        <p:nvPicPr>
          <p:cNvPr id="12" name="Picture 11">
            <a:extLst>
              <a:ext uri="{FF2B5EF4-FFF2-40B4-BE49-F238E27FC236}">
                <a16:creationId xmlns:a16="http://schemas.microsoft.com/office/drawing/2014/main" id="{287F2222-5006-3633-9C22-FC611492E5F4}"/>
              </a:ext>
            </a:extLst>
          </p:cNvPr>
          <p:cNvPicPr>
            <a:picLocks noChangeAspect="1"/>
          </p:cNvPicPr>
          <p:nvPr/>
        </p:nvPicPr>
        <p:blipFill>
          <a:blip r:embed="rId7">
            <a:clrChange>
              <a:clrFrom>
                <a:srgbClr val="F3F8FC"/>
              </a:clrFrom>
              <a:clrTo>
                <a:srgbClr val="F3F8FC">
                  <a:alpha val="0"/>
                </a:srgbClr>
              </a:clrTo>
            </a:clrChange>
          </a:blip>
          <a:stretch>
            <a:fillRect/>
          </a:stretch>
        </p:blipFill>
        <p:spPr>
          <a:xfrm>
            <a:off x="9948669" y="2551929"/>
            <a:ext cx="4347693" cy="3616733"/>
          </a:xfrm>
          <a:prstGeom prst="rect">
            <a:avLst/>
          </a:prstGeom>
        </p:spPr>
      </p:pic>
    </p:spTree>
    <p:extLst>
      <p:ext uri="{BB962C8B-B14F-4D97-AF65-F5344CB8AC3E}">
        <p14:creationId xmlns:p14="http://schemas.microsoft.com/office/powerpoint/2010/main" val="534302293"/>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898327"/>
            <a:ext cx="5632490" cy="704017"/>
          </a:xfrm>
          <a:prstGeom prst="rect">
            <a:avLst/>
          </a:prstGeom>
          <a:noFill/>
          <a:ln/>
        </p:spPr>
        <p:txBody>
          <a:bodyPr wrap="none" lIns="0" tIns="0" rIns="0" bIns="0" rtlCol="0" anchor="t"/>
          <a:lstStyle/>
          <a:p>
            <a:pPr marL="0" indent="0" algn="l">
              <a:lnSpc>
                <a:spcPts val="5500"/>
              </a:lnSpc>
              <a:buNone/>
            </a:pPr>
            <a:r>
              <a:rPr lang="en-US" sz="3200" b="1" dirty="0">
                <a:solidFill>
                  <a:srgbClr val="00002E"/>
                </a:solidFill>
                <a:latin typeface="Times New Roman" panose="02020603050405020304" pitchFamily="18" charset="0"/>
                <a:ea typeface="Nunito Semi Bold" pitchFamily="34" charset="-122"/>
                <a:cs typeface="Times New Roman" panose="02020603050405020304" pitchFamily="18" charset="0"/>
              </a:rPr>
              <a:t>Problem Statement</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837724" y="2176701"/>
            <a:ext cx="7539395"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AtliQ Hardwares is experiencing </a:t>
            </a:r>
            <a:r>
              <a:rPr lang="en-US" sz="1850" b="1" dirty="0">
                <a:solidFill>
                  <a:srgbClr val="00002E"/>
                </a:solidFill>
                <a:latin typeface="Times New Roman" panose="02020603050405020304" pitchFamily="18" charset="0"/>
                <a:ea typeface="PT Sans" pitchFamily="34" charset="-122"/>
                <a:cs typeface="Times New Roman" panose="02020603050405020304" pitchFamily="18" charset="0"/>
              </a:rPr>
              <a:t>rapid global expansion</a:t>
            </a: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 but struggles to extract actionable business intelligence from existing data systems.</a:t>
            </a:r>
            <a:endParaRPr lang="en-US" sz="1850" dirty="0">
              <a:latin typeface="Times New Roman" panose="02020603050405020304" pitchFamily="18" charset="0"/>
              <a:cs typeface="Times New Roman" panose="02020603050405020304" pitchFamily="18" charset="0"/>
            </a:endParaRPr>
          </a:p>
        </p:txBody>
      </p:sp>
      <p:sp>
        <p:nvSpPr>
          <p:cNvPr id="4" name="Text 2"/>
          <p:cNvSpPr/>
          <p:nvPr/>
        </p:nvSpPr>
        <p:spPr>
          <a:xfrm>
            <a:off x="837724" y="3182064"/>
            <a:ext cx="3542586"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Management Requirements</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837724" y="3773329"/>
            <a:ext cx="753939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Enhanced visibility into sales performance and product metrics</a:t>
            </a:r>
            <a:endParaRPr lang="en-US" sz="1850" dirty="0">
              <a:latin typeface="Times New Roman" panose="02020603050405020304" pitchFamily="18" charset="0"/>
              <a:cs typeface="Times New Roman" panose="02020603050405020304" pitchFamily="18" charset="0"/>
            </a:endParaRPr>
          </a:p>
        </p:txBody>
      </p:sp>
      <p:sp>
        <p:nvSpPr>
          <p:cNvPr id="6" name="Text 4"/>
          <p:cNvSpPr/>
          <p:nvPr/>
        </p:nvSpPr>
        <p:spPr>
          <a:xfrm>
            <a:off x="837724" y="4240054"/>
            <a:ext cx="753939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Real-time financial indicators for strategic planning</a:t>
            </a:r>
            <a:endParaRPr lang="en-US" sz="1850" dirty="0">
              <a:latin typeface="Times New Roman" panose="02020603050405020304" pitchFamily="18" charset="0"/>
              <a:cs typeface="Times New Roman" panose="02020603050405020304" pitchFamily="18" charset="0"/>
            </a:endParaRPr>
          </a:p>
        </p:txBody>
      </p:sp>
      <p:sp>
        <p:nvSpPr>
          <p:cNvPr id="7" name="Text 5"/>
          <p:cNvSpPr/>
          <p:nvPr/>
        </p:nvSpPr>
        <p:spPr>
          <a:xfrm>
            <a:off x="837724" y="4706779"/>
            <a:ext cx="753939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Data-backed decision-making capabilities</a:t>
            </a:r>
            <a:endParaRPr lang="en-US" sz="1850" dirty="0">
              <a:latin typeface="Times New Roman" panose="02020603050405020304" pitchFamily="18" charset="0"/>
              <a:cs typeface="Times New Roman" panose="02020603050405020304" pitchFamily="18" charset="0"/>
            </a:endParaRPr>
          </a:p>
        </p:txBody>
      </p:sp>
      <p:sp>
        <p:nvSpPr>
          <p:cNvPr id="8" name="Text 6"/>
          <p:cNvSpPr/>
          <p:nvPr/>
        </p:nvSpPr>
        <p:spPr>
          <a:xfrm>
            <a:off x="837724" y="5173504"/>
            <a:ext cx="753939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Analysts with strong SQL expertise and business communication skills</a:t>
            </a:r>
            <a:endParaRPr lang="en-US" sz="1850" dirty="0">
              <a:latin typeface="Times New Roman" panose="02020603050405020304" pitchFamily="18" charset="0"/>
              <a:cs typeface="Times New Roman" panose="02020603050405020304" pitchFamily="18" charset="0"/>
            </a:endParaRPr>
          </a:p>
        </p:txBody>
      </p:sp>
      <p:pic>
        <p:nvPicPr>
          <p:cNvPr id="9" name="Image 0" descr="preencoded.png"/>
          <p:cNvPicPr>
            <a:picLocks noChangeAspect="1"/>
          </p:cNvPicPr>
          <p:nvPr/>
        </p:nvPicPr>
        <p:blipFill>
          <a:blip r:embed="rId3"/>
          <a:stretch>
            <a:fillRect/>
          </a:stretch>
        </p:blipFill>
        <p:spPr>
          <a:xfrm>
            <a:off x="8968621" y="2230517"/>
            <a:ext cx="4831556" cy="48315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BDA094-679C-C396-BA85-3B7FD8896C85}"/>
              </a:ext>
            </a:extLst>
          </p:cNvPr>
          <p:cNvSpPr txBox="1"/>
          <p:nvPr/>
        </p:nvSpPr>
        <p:spPr>
          <a:xfrm>
            <a:off x="1222513" y="2386256"/>
            <a:ext cx="4051852" cy="1015663"/>
          </a:xfrm>
          <a:prstGeom prst="rect">
            <a:avLst/>
          </a:prstGeom>
          <a:noFill/>
        </p:spPr>
        <p:txBody>
          <a:bodyPr wrap="square">
            <a:spAutoFit/>
          </a:bodyPr>
          <a:lstStyle/>
          <a:p>
            <a:pPr>
              <a:buNone/>
            </a:pPr>
            <a:r>
              <a:rPr lang="en-IN" sz="6000" b="1" dirty="0">
                <a:latin typeface="Times New Roman" panose="02020603050405020304" pitchFamily="18" charset="0"/>
                <a:cs typeface="Times New Roman" panose="02020603050405020304" pitchFamily="18" charset="0"/>
              </a:rPr>
              <a:t>Thank You</a:t>
            </a:r>
          </a:p>
        </p:txBody>
      </p:sp>
      <p:sp>
        <p:nvSpPr>
          <p:cNvPr id="9" name="TextBox 8">
            <a:extLst>
              <a:ext uri="{FF2B5EF4-FFF2-40B4-BE49-F238E27FC236}">
                <a16:creationId xmlns:a16="http://schemas.microsoft.com/office/drawing/2014/main" id="{0F7BEEED-9CF9-70F3-E2B9-CAAFE9AF08B7}"/>
              </a:ext>
            </a:extLst>
          </p:cNvPr>
          <p:cNvSpPr txBox="1"/>
          <p:nvPr/>
        </p:nvSpPr>
        <p:spPr>
          <a:xfrm>
            <a:off x="1222512" y="3606752"/>
            <a:ext cx="12665765" cy="830997"/>
          </a:xfrm>
          <a:prstGeom prst="rect">
            <a:avLst/>
          </a:prstGeom>
          <a:noFill/>
        </p:spPr>
        <p:txBody>
          <a:bodyPr wrap="square">
            <a:spAutoFit/>
          </a:bodyPr>
          <a:lstStyle/>
          <a:p>
            <a:pPr>
              <a:buNone/>
            </a:pPr>
            <a:r>
              <a:rPr lang="en-US" sz="2400" dirty="0">
                <a:latin typeface="Times New Roman" panose="02020603050405020304" pitchFamily="18" charset="0"/>
                <a:cs typeface="Times New Roman" panose="02020603050405020304" pitchFamily="18" charset="0"/>
              </a:rPr>
              <a:t>We appreciate your time and attention to these insights. We are committed to leveraging data for strategic growth and look forward to our continued success.</a:t>
            </a:r>
          </a:p>
        </p:txBody>
      </p:sp>
      <p:sp>
        <p:nvSpPr>
          <p:cNvPr id="11" name="TextBox 10">
            <a:extLst>
              <a:ext uri="{FF2B5EF4-FFF2-40B4-BE49-F238E27FC236}">
                <a16:creationId xmlns:a16="http://schemas.microsoft.com/office/drawing/2014/main" id="{B48B98EC-B97F-96E6-BD14-C67A64F8294A}"/>
              </a:ext>
            </a:extLst>
          </p:cNvPr>
          <p:cNvSpPr txBox="1"/>
          <p:nvPr/>
        </p:nvSpPr>
        <p:spPr>
          <a:xfrm>
            <a:off x="8882270" y="6560691"/>
            <a:ext cx="5469834" cy="584775"/>
          </a:xfrm>
          <a:prstGeom prst="rect">
            <a:avLst/>
          </a:prstGeom>
          <a:noFill/>
        </p:spPr>
        <p:txBody>
          <a:bodyPr wrap="square">
            <a:spAutoFit/>
          </a:bodyPr>
          <a:lstStyle/>
          <a:p>
            <a:pPr>
              <a:buNone/>
            </a:pPr>
            <a:r>
              <a:rPr lang="en-IN" sz="3200" i="1" dirty="0">
                <a:latin typeface="Times New Roman" panose="02020603050405020304" pitchFamily="18" charset="0"/>
                <a:cs typeface="Times New Roman" panose="02020603050405020304" pitchFamily="18" charset="0"/>
              </a:rPr>
              <a:t>Presented by </a:t>
            </a:r>
            <a:r>
              <a:rPr lang="en-IN" sz="3200" b="1" i="1" dirty="0">
                <a:latin typeface="Times New Roman" panose="02020603050405020304" pitchFamily="18" charset="0"/>
                <a:cs typeface="Times New Roman" panose="02020603050405020304" pitchFamily="18" charset="0"/>
              </a:rPr>
              <a:t>Arindam Das.</a:t>
            </a:r>
          </a:p>
        </p:txBody>
      </p:sp>
    </p:spTree>
    <p:extLst>
      <p:ext uri="{BB962C8B-B14F-4D97-AF65-F5344CB8AC3E}">
        <p14:creationId xmlns:p14="http://schemas.microsoft.com/office/powerpoint/2010/main" val="163720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iterate type="lt">
                                    <p:tmAbs val="100"/>
                                  </p:iterate>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wipe(left)">
                                      <p:cBhvr>
                                        <p:cTn id="1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754380"/>
            <a:ext cx="5069205" cy="633651"/>
          </a:xfrm>
          <a:prstGeom prst="rect">
            <a:avLst/>
          </a:prstGeom>
          <a:noFill/>
          <a:ln/>
        </p:spPr>
        <p:txBody>
          <a:bodyPr wrap="none" lIns="0" tIns="0" rIns="0" bIns="0" rtlCol="0" anchor="t"/>
          <a:lstStyle/>
          <a:p>
            <a:pPr marL="0" indent="0" algn="l">
              <a:lnSpc>
                <a:spcPts val="4950"/>
              </a:lnSpc>
              <a:buNone/>
            </a:pPr>
            <a:r>
              <a:rPr lang="en-US" sz="3200" b="1" dirty="0">
                <a:solidFill>
                  <a:srgbClr val="00002E"/>
                </a:solidFill>
                <a:latin typeface="Times New Roman" panose="02020603050405020304" pitchFamily="18" charset="0"/>
                <a:ea typeface="Nunito Semi Bold" pitchFamily="34" charset="-122"/>
                <a:cs typeface="Times New Roman" panose="02020603050405020304" pitchFamily="18" charset="0"/>
              </a:rPr>
              <a:t>Task Requirements</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837724" y="1818799"/>
            <a:ext cx="215384" cy="269200"/>
          </a:xfrm>
          <a:prstGeom prst="rect">
            <a:avLst/>
          </a:prstGeom>
          <a:noFill/>
          <a:ln/>
        </p:spPr>
        <p:txBody>
          <a:bodyPr wrap="non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Nunito Light" pitchFamily="34" charset="-122"/>
                <a:cs typeface="Times New Roman" panose="02020603050405020304" pitchFamily="18" charset="0"/>
              </a:rPr>
              <a:t>01</a:t>
            </a:r>
            <a:endParaRPr lang="en-US" sz="1650" dirty="0">
              <a:latin typeface="Times New Roman" panose="02020603050405020304" pitchFamily="18" charset="0"/>
              <a:cs typeface="Times New Roman" panose="02020603050405020304" pitchFamily="18" charset="0"/>
            </a:endParaRPr>
          </a:p>
        </p:txBody>
      </p:sp>
      <p:sp>
        <p:nvSpPr>
          <p:cNvPr id="4" name="Shape 2"/>
          <p:cNvSpPr/>
          <p:nvPr/>
        </p:nvSpPr>
        <p:spPr>
          <a:xfrm>
            <a:off x="837724" y="2154317"/>
            <a:ext cx="6369725" cy="30480"/>
          </a:xfrm>
          <a:prstGeom prst="rect">
            <a:avLst/>
          </a:prstGeom>
          <a:solidFill>
            <a:srgbClr val="2D4DF2"/>
          </a:solidFill>
          <a:ln/>
        </p:spPr>
      </p:sp>
      <p:sp>
        <p:nvSpPr>
          <p:cNvPr id="5" name="Text 3"/>
          <p:cNvSpPr/>
          <p:nvPr/>
        </p:nvSpPr>
        <p:spPr>
          <a:xfrm>
            <a:off x="837724" y="2322909"/>
            <a:ext cx="3077885" cy="316825"/>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Times New Roman" panose="02020603050405020304" pitchFamily="18" charset="0"/>
                <a:ea typeface="Nunito Semi Bold" pitchFamily="34" charset="-122"/>
                <a:cs typeface="Times New Roman" panose="02020603050405020304" pitchFamily="18" charset="0"/>
              </a:rPr>
              <a:t>Review Business Requests</a:t>
            </a:r>
            <a:endParaRPr lang="en-US" sz="1950" dirty="0">
              <a:latin typeface="Times New Roman" panose="02020603050405020304" pitchFamily="18" charset="0"/>
              <a:cs typeface="Times New Roman" panose="02020603050405020304" pitchFamily="18" charset="0"/>
            </a:endParaRPr>
          </a:p>
        </p:txBody>
      </p:sp>
      <p:sp>
        <p:nvSpPr>
          <p:cNvPr id="6" name="Text 4"/>
          <p:cNvSpPr/>
          <p:nvPr/>
        </p:nvSpPr>
        <p:spPr>
          <a:xfrm>
            <a:off x="837724" y="2768918"/>
            <a:ext cx="6369725" cy="344567"/>
          </a:xfrm>
          <a:prstGeom prst="rect">
            <a:avLst/>
          </a:prstGeom>
          <a:noFill/>
          <a:ln/>
        </p:spPr>
        <p:txBody>
          <a:bodyPr wrap="non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Analyse 10 ad-hoc requests from management team</a:t>
            </a:r>
            <a:endParaRPr lang="en-US" sz="1650" dirty="0">
              <a:latin typeface="Times New Roman" panose="02020603050405020304" pitchFamily="18" charset="0"/>
              <a:cs typeface="Times New Roman" panose="02020603050405020304" pitchFamily="18" charset="0"/>
            </a:endParaRPr>
          </a:p>
        </p:txBody>
      </p:sp>
      <p:sp>
        <p:nvSpPr>
          <p:cNvPr id="7" name="Text 5"/>
          <p:cNvSpPr/>
          <p:nvPr/>
        </p:nvSpPr>
        <p:spPr>
          <a:xfrm>
            <a:off x="7422833" y="1818799"/>
            <a:ext cx="215384" cy="269200"/>
          </a:xfrm>
          <a:prstGeom prst="rect">
            <a:avLst/>
          </a:prstGeom>
          <a:noFill/>
          <a:ln/>
        </p:spPr>
        <p:txBody>
          <a:bodyPr wrap="non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Nunito Light" pitchFamily="34" charset="-122"/>
                <a:cs typeface="Times New Roman" panose="02020603050405020304" pitchFamily="18" charset="0"/>
              </a:rPr>
              <a:t>02</a:t>
            </a:r>
            <a:endParaRPr lang="en-US" sz="1650" dirty="0">
              <a:latin typeface="Times New Roman" panose="02020603050405020304" pitchFamily="18" charset="0"/>
              <a:cs typeface="Times New Roman" panose="02020603050405020304" pitchFamily="18" charset="0"/>
            </a:endParaRPr>
          </a:p>
        </p:txBody>
      </p:sp>
      <p:sp>
        <p:nvSpPr>
          <p:cNvPr id="8" name="Shape 6"/>
          <p:cNvSpPr/>
          <p:nvPr/>
        </p:nvSpPr>
        <p:spPr>
          <a:xfrm>
            <a:off x="7422833" y="2154317"/>
            <a:ext cx="6369844" cy="30480"/>
          </a:xfrm>
          <a:prstGeom prst="rect">
            <a:avLst/>
          </a:prstGeom>
          <a:solidFill>
            <a:srgbClr val="018CE1"/>
          </a:solidFill>
          <a:ln/>
        </p:spPr>
      </p:sp>
      <p:sp>
        <p:nvSpPr>
          <p:cNvPr id="9" name="Text 7"/>
          <p:cNvSpPr/>
          <p:nvPr/>
        </p:nvSpPr>
        <p:spPr>
          <a:xfrm>
            <a:off x="7422833" y="2322909"/>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Times New Roman" panose="02020603050405020304" pitchFamily="18" charset="0"/>
                <a:ea typeface="Nunito Semi Bold" pitchFamily="34" charset="-122"/>
                <a:cs typeface="Times New Roman" panose="02020603050405020304" pitchFamily="18" charset="0"/>
              </a:rPr>
              <a:t>Write SQL Queries</a:t>
            </a:r>
            <a:endParaRPr lang="en-US" sz="1950" dirty="0">
              <a:latin typeface="Times New Roman" panose="02020603050405020304" pitchFamily="18" charset="0"/>
              <a:cs typeface="Times New Roman" panose="02020603050405020304" pitchFamily="18" charset="0"/>
            </a:endParaRPr>
          </a:p>
        </p:txBody>
      </p:sp>
      <p:sp>
        <p:nvSpPr>
          <p:cNvPr id="10" name="Text 8"/>
          <p:cNvSpPr/>
          <p:nvPr/>
        </p:nvSpPr>
        <p:spPr>
          <a:xfrm>
            <a:off x="7422833" y="2768918"/>
            <a:ext cx="6369844" cy="344567"/>
          </a:xfrm>
          <a:prstGeom prst="rect">
            <a:avLst/>
          </a:prstGeom>
          <a:noFill/>
          <a:ln/>
        </p:spPr>
        <p:txBody>
          <a:bodyPr wrap="non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Develop optimised queries to extract relevant data insights</a:t>
            </a:r>
            <a:endParaRPr lang="en-US" sz="1650" dirty="0">
              <a:latin typeface="Times New Roman" panose="02020603050405020304" pitchFamily="18" charset="0"/>
              <a:cs typeface="Times New Roman" panose="02020603050405020304" pitchFamily="18" charset="0"/>
            </a:endParaRPr>
          </a:p>
        </p:txBody>
      </p:sp>
      <p:sp>
        <p:nvSpPr>
          <p:cNvPr id="11" name="Text 9"/>
          <p:cNvSpPr/>
          <p:nvPr/>
        </p:nvSpPr>
        <p:spPr>
          <a:xfrm>
            <a:off x="837724" y="3490436"/>
            <a:ext cx="215384" cy="269200"/>
          </a:xfrm>
          <a:prstGeom prst="rect">
            <a:avLst/>
          </a:prstGeom>
          <a:noFill/>
          <a:ln/>
        </p:spPr>
        <p:txBody>
          <a:bodyPr wrap="non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Nunito Light" pitchFamily="34" charset="-122"/>
                <a:cs typeface="Times New Roman" panose="02020603050405020304" pitchFamily="18" charset="0"/>
              </a:rPr>
              <a:t>03</a:t>
            </a:r>
            <a:endParaRPr lang="en-US" sz="1650" dirty="0">
              <a:latin typeface="Times New Roman" panose="02020603050405020304" pitchFamily="18" charset="0"/>
              <a:cs typeface="Times New Roman" panose="02020603050405020304" pitchFamily="18" charset="0"/>
            </a:endParaRPr>
          </a:p>
        </p:txBody>
      </p:sp>
      <p:sp>
        <p:nvSpPr>
          <p:cNvPr id="12" name="Shape 10"/>
          <p:cNvSpPr/>
          <p:nvPr/>
        </p:nvSpPr>
        <p:spPr>
          <a:xfrm>
            <a:off x="837724" y="3825954"/>
            <a:ext cx="6369725" cy="30480"/>
          </a:xfrm>
          <a:prstGeom prst="rect">
            <a:avLst/>
          </a:prstGeom>
          <a:solidFill>
            <a:srgbClr val="DA33BF"/>
          </a:solidFill>
          <a:ln/>
        </p:spPr>
      </p:sp>
      <p:sp>
        <p:nvSpPr>
          <p:cNvPr id="13" name="Text 11"/>
          <p:cNvSpPr/>
          <p:nvPr/>
        </p:nvSpPr>
        <p:spPr>
          <a:xfrm>
            <a:off x="837724" y="3994547"/>
            <a:ext cx="2794635" cy="316825"/>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Times New Roman" panose="02020603050405020304" pitchFamily="18" charset="0"/>
                <a:ea typeface="Nunito Semi Bold" pitchFamily="34" charset="-122"/>
                <a:cs typeface="Times New Roman" panose="02020603050405020304" pitchFamily="18" charset="0"/>
              </a:rPr>
              <a:t>Create Power BI Visuals</a:t>
            </a:r>
            <a:endParaRPr lang="en-US" sz="1950" dirty="0">
              <a:latin typeface="Times New Roman" panose="02020603050405020304" pitchFamily="18" charset="0"/>
              <a:cs typeface="Times New Roman" panose="02020603050405020304" pitchFamily="18" charset="0"/>
            </a:endParaRPr>
          </a:p>
        </p:txBody>
      </p:sp>
      <p:sp>
        <p:nvSpPr>
          <p:cNvPr id="14" name="Text 12"/>
          <p:cNvSpPr/>
          <p:nvPr/>
        </p:nvSpPr>
        <p:spPr>
          <a:xfrm>
            <a:off x="837724" y="4440555"/>
            <a:ext cx="6369725" cy="344567"/>
          </a:xfrm>
          <a:prstGeom prst="rect">
            <a:avLst/>
          </a:prstGeom>
          <a:noFill/>
          <a:ln/>
        </p:spPr>
        <p:txBody>
          <a:bodyPr wrap="non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Transform SQL results into compelling, actionable visualisations</a:t>
            </a:r>
            <a:endParaRPr lang="en-US" sz="1650" dirty="0">
              <a:latin typeface="Times New Roman" panose="02020603050405020304" pitchFamily="18" charset="0"/>
              <a:cs typeface="Times New Roman" panose="02020603050405020304" pitchFamily="18" charset="0"/>
            </a:endParaRPr>
          </a:p>
        </p:txBody>
      </p:sp>
      <p:sp>
        <p:nvSpPr>
          <p:cNvPr id="15" name="Text 13"/>
          <p:cNvSpPr/>
          <p:nvPr/>
        </p:nvSpPr>
        <p:spPr>
          <a:xfrm>
            <a:off x="7422833" y="3490436"/>
            <a:ext cx="215384" cy="269200"/>
          </a:xfrm>
          <a:prstGeom prst="rect">
            <a:avLst/>
          </a:prstGeom>
          <a:noFill/>
          <a:ln/>
        </p:spPr>
        <p:txBody>
          <a:bodyPr wrap="non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Nunito Light" pitchFamily="34" charset="-122"/>
                <a:cs typeface="Times New Roman" panose="02020603050405020304" pitchFamily="18" charset="0"/>
              </a:rPr>
              <a:t>04</a:t>
            </a:r>
            <a:endParaRPr lang="en-US" sz="1650" dirty="0">
              <a:latin typeface="Times New Roman" panose="02020603050405020304" pitchFamily="18" charset="0"/>
              <a:cs typeface="Times New Roman" panose="02020603050405020304" pitchFamily="18" charset="0"/>
            </a:endParaRPr>
          </a:p>
        </p:txBody>
      </p:sp>
      <p:sp>
        <p:nvSpPr>
          <p:cNvPr id="16" name="Shape 14"/>
          <p:cNvSpPr/>
          <p:nvPr/>
        </p:nvSpPr>
        <p:spPr>
          <a:xfrm>
            <a:off x="7422833" y="3825954"/>
            <a:ext cx="6369844" cy="30480"/>
          </a:xfrm>
          <a:prstGeom prst="rect">
            <a:avLst/>
          </a:prstGeom>
          <a:solidFill>
            <a:srgbClr val="2D4DF2"/>
          </a:solidFill>
          <a:ln/>
        </p:spPr>
      </p:sp>
      <p:sp>
        <p:nvSpPr>
          <p:cNvPr id="17" name="Text 15"/>
          <p:cNvSpPr/>
          <p:nvPr/>
        </p:nvSpPr>
        <p:spPr>
          <a:xfrm>
            <a:off x="7422833" y="3994547"/>
            <a:ext cx="2770822" cy="316825"/>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Times New Roman" panose="02020603050405020304" pitchFamily="18" charset="0"/>
                <a:ea typeface="Nunito Semi Bold" pitchFamily="34" charset="-122"/>
                <a:cs typeface="Times New Roman" panose="02020603050405020304" pitchFamily="18" charset="0"/>
              </a:rPr>
              <a:t>Present to Management</a:t>
            </a:r>
            <a:endParaRPr lang="en-US" sz="1950" dirty="0">
              <a:latin typeface="Times New Roman" panose="02020603050405020304" pitchFamily="18" charset="0"/>
              <a:cs typeface="Times New Roman" panose="02020603050405020304" pitchFamily="18" charset="0"/>
            </a:endParaRPr>
          </a:p>
        </p:txBody>
      </p:sp>
      <p:sp>
        <p:nvSpPr>
          <p:cNvPr id="18" name="Text 16"/>
          <p:cNvSpPr/>
          <p:nvPr/>
        </p:nvSpPr>
        <p:spPr>
          <a:xfrm>
            <a:off x="7422833" y="4440555"/>
            <a:ext cx="6369844" cy="344567"/>
          </a:xfrm>
          <a:prstGeom prst="rect">
            <a:avLst/>
          </a:prstGeom>
          <a:noFill/>
          <a:ln/>
        </p:spPr>
        <p:txBody>
          <a:bodyPr wrap="none" lIns="0" tIns="0" rIns="0" bIns="0" rtlCol="0" anchor="t"/>
          <a:lstStyle/>
          <a:p>
            <a:pPr marL="0" indent="0" algn="l">
              <a:lnSpc>
                <a:spcPts val="2700"/>
              </a:lnSpc>
              <a:buNone/>
            </a:pP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Deliver findings with audio/video presentation (extra weightage)</a:t>
            </a:r>
            <a:endParaRPr lang="en-US" sz="1650" dirty="0">
              <a:latin typeface="Times New Roman" panose="02020603050405020304" pitchFamily="18" charset="0"/>
              <a:cs typeface="Times New Roman" panose="02020603050405020304" pitchFamily="18" charset="0"/>
            </a:endParaRPr>
          </a:p>
        </p:txBody>
      </p:sp>
      <p:sp>
        <p:nvSpPr>
          <p:cNvPr id="19" name="Shape 17"/>
          <p:cNvSpPr/>
          <p:nvPr/>
        </p:nvSpPr>
        <p:spPr>
          <a:xfrm>
            <a:off x="837724" y="5296659"/>
            <a:ext cx="12954952" cy="34528"/>
          </a:xfrm>
          <a:prstGeom prst="rect">
            <a:avLst/>
          </a:prstGeom>
          <a:solidFill>
            <a:srgbClr val="00002E">
              <a:alpha val="50000"/>
            </a:srgbClr>
          </a:solidFill>
          <a:ln/>
        </p:spPr>
      </p:sp>
      <p:sp>
        <p:nvSpPr>
          <p:cNvPr id="20" name="Text 18"/>
          <p:cNvSpPr/>
          <p:nvPr/>
        </p:nvSpPr>
        <p:spPr>
          <a:xfrm>
            <a:off x="837724" y="5654278"/>
            <a:ext cx="2534603" cy="316825"/>
          </a:xfrm>
          <a:prstGeom prst="rect">
            <a:avLst/>
          </a:prstGeom>
          <a:noFill/>
          <a:ln/>
        </p:spPr>
        <p:txBody>
          <a:bodyPr wrap="none" lIns="0" tIns="0" rIns="0" bIns="0" rtlCol="0" anchor="t"/>
          <a:lstStyle/>
          <a:p>
            <a:pPr marL="0" indent="0" algn="l">
              <a:lnSpc>
                <a:spcPts val="2450"/>
              </a:lnSpc>
              <a:buNone/>
            </a:pPr>
            <a:r>
              <a:rPr lang="en-US" sz="1950" dirty="0">
                <a:solidFill>
                  <a:srgbClr val="00002E"/>
                </a:solidFill>
                <a:latin typeface="Times New Roman" panose="02020603050405020304" pitchFamily="18" charset="0"/>
                <a:ea typeface="Nunito Semi Bold" pitchFamily="34" charset="-122"/>
                <a:cs typeface="Times New Roman" panose="02020603050405020304" pitchFamily="18" charset="0"/>
              </a:rPr>
              <a:t>Provided Resources</a:t>
            </a:r>
            <a:endParaRPr lang="en-US" sz="1950" dirty="0">
              <a:latin typeface="Times New Roman" panose="02020603050405020304" pitchFamily="18" charset="0"/>
              <a:cs typeface="Times New Roman" panose="02020603050405020304" pitchFamily="18" charset="0"/>
            </a:endParaRPr>
          </a:p>
        </p:txBody>
      </p:sp>
      <p:sp>
        <p:nvSpPr>
          <p:cNvPr id="21" name="Shape 19"/>
          <p:cNvSpPr/>
          <p:nvPr/>
        </p:nvSpPr>
        <p:spPr>
          <a:xfrm>
            <a:off x="837724" y="6294239"/>
            <a:ext cx="6369725" cy="1180862"/>
          </a:xfrm>
          <a:prstGeom prst="roundRect">
            <a:avLst>
              <a:gd name="adj" fmla="val 27367"/>
            </a:avLst>
          </a:prstGeom>
          <a:solidFill>
            <a:srgbClr val="F3F3FF">
              <a:alpha val="75000"/>
            </a:srgbClr>
          </a:solidFill>
          <a:ln w="30480">
            <a:solidFill>
              <a:srgbClr val="2D4DF2"/>
            </a:solidFill>
            <a:prstDash val="solid"/>
          </a:ln>
        </p:spPr>
      </p:sp>
      <p:sp>
        <p:nvSpPr>
          <p:cNvPr id="22" name="Text 20"/>
          <p:cNvSpPr/>
          <p:nvPr/>
        </p:nvSpPr>
        <p:spPr>
          <a:xfrm>
            <a:off x="1083588" y="6540103"/>
            <a:ext cx="5877997" cy="689134"/>
          </a:xfrm>
          <a:prstGeom prst="rect">
            <a:avLst/>
          </a:prstGeom>
          <a:noFill/>
          <a:ln/>
        </p:spPr>
        <p:txBody>
          <a:bodyPr wrap="square" lIns="0" tIns="0" rIns="0" bIns="0" rtlCol="0" anchor="t"/>
          <a:lstStyle/>
          <a:p>
            <a:pPr marL="0" indent="0" algn="l">
              <a:lnSpc>
                <a:spcPts val="2700"/>
              </a:lnSpc>
              <a:buNone/>
            </a:pPr>
            <a:r>
              <a:rPr lang="en-US" sz="1650" b="1" dirty="0">
                <a:solidFill>
                  <a:srgbClr val="00002E"/>
                </a:solidFill>
                <a:latin typeface="Times New Roman" panose="02020603050405020304" pitchFamily="18" charset="0"/>
                <a:ea typeface="PT Sans" pitchFamily="34" charset="-122"/>
                <a:cs typeface="Times New Roman" panose="02020603050405020304" pitchFamily="18" charset="0"/>
              </a:rPr>
              <a:t>Dataset</a:t>
            </a: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Complete sales &amp; finance data</a:t>
            </a:r>
            <a:endParaRPr lang="en-US" sz="1650" dirty="0">
              <a:latin typeface="Times New Roman" panose="02020603050405020304" pitchFamily="18" charset="0"/>
              <a:cs typeface="Times New Roman" panose="02020603050405020304" pitchFamily="18" charset="0"/>
            </a:endParaRPr>
          </a:p>
        </p:txBody>
      </p:sp>
      <p:sp>
        <p:nvSpPr>
          <p:cNvPr id="23" name="Shape 21"/>
          <p:cNvSpPr/>
          <p:nvPr/>
        </p:nvSpPr>
        <p:spPr>
          <a:xfrm>
            <a:off x="7422833" y="6294239"/>
            <a:ext cx="6369844" cy="1180862"/>
          </a:xfrm>
          <a:prstGeom prst="roundRect">
            <a:avLst>
              <a:gd name="adj" fmla="val 27367"/>
            </a:avLst>
          </a:prstGeom>
          <a:solidFill>
            <a:srgbClr val="F3F3FF">
              <a:alpha val="75000"/>
            </a:srgbClr>
          </a:solidFill>
          <a:ln w="30480">
            <a:solidFill>
              <a:srgbClr val="018CE1"/>
            </a:solidFill>
            <a:prstDash val="solid"/>
          </a:ln>
        </p:spPr>
      </p:sp>
      <p:sp>
        <p:nvSpPr>
          <p:cNvPr id="24" name="Text 22"/>
          <p:cNvSpPr/>
          <p:nvPr/>
        </p:nvSpPr>
        <p:spPr>
          <a:xfrm>
            <a:off x="7668697" y="6540103"/>
            <a:ext cx="5878116" cy="689134"/>
          </a:xfrm>
          <a:prstGeom prst="rect">
            <a:avLst/>
          </a:prstGeom>
          <a:noFill/>
          <a:ln/>
        </p:spPr>
        <p:txBody>
          <a:bodyPr wrap="square" lIns="0" tIns="0" rIns="0" bIns="0" rtlCol="0" anchor="t"/>
          <a:lstStyle/>
          <a:p>
            <a:pPr marL="0" indent="0" algn="l">
              <a:lnSpc>
                <a:spcPts val="2700"/>
              </a:lnSpc>
              <a:buNone/>
            </a:pPr>
            <a:r>
              <a:rPr lang="en-US" sz="1650" b="1" dirty="0">
                <a:solidFill>
                  <a:srgbClr val="00002E"/>
                </a:solidFill>
                <a:latin typeface="Times New Roman" panose="02020603050405020304" pitchFamily="18" charset="0"/>
                <a:ea typeface="PT Sans" pitchFamily="34" charset="-122"/>
                <a:cs typeface="Times New Roman" panose="02020603050405020304" pitchFamily="18" charset="0"/>
              </a:rPr>
              <a:t>Metadata</a:t>
            </a:r>
            <a:r>
              <a:rPr lang="en-US" sz="1650" dirty="0">
                <a:solidFill>
                  <a:srgbClr val="00002E"/>
                </a:solidFill>
                <a:latin typeface="Times New Roman" panose="02020603050405020304" pitchFamily="18" charset="0"/>
                <a:ea typeface="PT Sans" pitchFamily="34" charset="-122"/>
                <a:cs typeface="Times New Roman" panose="02020603050405020304" pitchFamily="18" charset="0"/>
              </a:rPr>
              <a:t>Table schemas &amp; definitions</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9222" y="596883"/>
            <a:ext cx="5632490" cy="704017"/>
          </a:xfrm>
          <a:prstGeom prst="rect">
            <a:avLst/>
          </a:prstGeom>
          <a:noFill/>
          <a:ln/>
        </p:spPr>
        <p:txBody>
          <a:bodyPr wrap="none" lIns="0" tIns="0" rIns="0" bIns="0" rtlCol="0" anchor="t"/>
          <a:lstStyle/>
          <a:p>
            <a:pPr marL="0" indent="0" algn="l">
              <a:lnSpc>
                <a:spcPts val="5500"/>
              </a:lnSpc>
              <a:buNone/>
            </a:pPr>
            <a:r>
              <a:rPr lang="en-US" sz="3200" b="1" dirty="0">
                <a:solidFill>
                  <a:srgbClr val="00002E"/>
                </a:solidFill>
                <a:latin typeface="Times New Roman" panose="02020603050405020304" pitchFamily="18" charset="0"/>
                <a:ea typeface="Nunito Semi Bold" pitchFamily="34" charset="-122"/>
                <a:cs typeface="Times New Roman" panose="02020603050405020304" pitchFamily="18" charset="0"/>
              </a:rPr>
              <a:t>Business Overview</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669282" y="194607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Global Presence</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669282" y="2441615"/>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Operating across multiple continents with expanding market reach in consumer goods sector</a:t>
            </a:r>
            <a:endParaRPr lang="en-US" sz="1850" dirty="0">
              <a:latin typeface="Times New Roman" panose="02020603050405020304" pitchFamily="18" charset="0"/>
              <a:cs typeface="Times New Roman" panose="02020603050405020304" pitchFamily="18" charset="0"/>
            </a:endParaRPr>
          </a:p>
        </p:txBody>
      </p:sp>
      <p:sp>
        <p:nvSpPr>
          <p:cNvPr id="5" name="Text 3"/>
          <p:cNvSpPr/>
          <p:nvPr/>
        </p:nvSpPr>
        <p:spPr>
          <a:xfrm>
            <a:off x="669282" y="396648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Product Portfolio</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669282" y="4462025"/>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Comprehensive range of computer hardware, peripherals, and technology solutions</a:t>
            </a:r>
            <a:endParaRPr lang="en-US" sz="1850" dirty="0">
              <a:latin typeface="Times New Roman" panose="02020603050405020304" pitchFamily="18" charset="0"/>
              <a:cs typeface="Times New Roman" panose="02020603050405020304" pitchFamily="18" charset="0"/>
            </a:endParaRPr>
          </a:p>
        </p:txBody>
      </p:sp>
      <p:sp>
        <p:nvSpPr>
          <p:cNvPr id="7" name="Text 5"/>
          <p:cNvSpPr/>
          <p:nvPr/>
        </p:nvSpPr>
        <p:spPr>
          <a:xfrm>
            <a:off x="669282" y="605329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Rapid Growth</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669282" y="6548836"/>
            <a:ext cx="4118848" cy="766048"/>
          </a:xfrm>
          <a:prstGeom prst="rect">
            <a:avLst/>
          </a:prstGeom>
          <a:noFill/>
          <a:ln/>
        </p:spPr>
        <p:txBody>
          <a:bodyPr wrap="square" lIns="0" tIns="0" rIns="0" bIns="0" rtlCol="0" anchor="t"/>
          <a:lstStyle/>
          <a:p>
            <a:pPr marL="0" indent="0" algn="l">
              <a:lnSpc>
                <a:spcPts val="3000"/>
              </a:lnSpc>
              <a:buNone/>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Accelerated expansion requiring sophisticated data analytics capabilities</a:t>
            </a:r>
            <a:endParaRPr lang="en-US" sz="185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0A7C79F3-DF09-CB3C-E57D-22CA86C80A18}"/>
              </a:ext>
            </a:extLst>
          </p:cNvPr>
          <p:cNvPicPr>
            <a:picLocks noChangeAspect="1"/>
          </p:cNvPicPr>
          <p:nvPr/>
        </p:nvPicPr>
        <p:blipFill>
          <a:blip r:embed="rId3"/>
          <a:srcRect l="2254" t="4130" r="2635" b="3119"/>
          <a:stretch>
            <a:fillRect/>
          </a:stretch>
        </p:blipFill>
        <p:spPr>
          <a:xfrm>
            <a:off x="4944979" y="1775174"/>
            <a:ext cx="9228221" cy="5373702"/>
          </a:xfrm>
          <a:prstGeom prst="rect">
            <a:avLst/>
          </a:prstGeom>
          <a:effectLst>
            <a:outerShdw blurRad="50800" dist="38100" dir="2700000" algn="tl" rotWithShape="0">
              <a:prstClr val="black">
                <a:alpha val="40000"/>
              </a:prstClr>
            </a:outerShdw>
          </a:effectLst>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9478" y="463153"/>
            <a:ext cx="3566755" cy="445889"/>
          </a:xfrm>
          <a:prstGeom prst="rect">
            <a:avLst/>
          </a:prstGeom>
          <a:noFill/>
          <a:ln/>
        </p:spPr>
        <p:txBody>
          <a:bodyPr wrap="none" lIns="0" tIns="0" rIns="0" bIns="0" rtlCol="0" anchor="t"/>
          <a:lstStyle/>
          <a:p>
            <a:pPr marL="0" indent="0" algn="l">
              <a:lnSpc>
                <a:spcPts val="3500"/>
              </a:lnSpc>
              <a:buNone/>
            </a:pPr>
            <a:r>
              <a:rPr lang="en-US" sz="3200" b="1" dirty="0">
                <a:solidFill>
                  <a:srgbClr val="00002E"/>
                </a:solidFill>
                <a:latin typeface="Times New Roman" panose="02020603050405020304" pitchFamily="18" charset="0"/>
                <a:ea typeface="Nunito Semi Bold" pitchFamily="34" charset="-122"/>
                <a:cs typeface="Times New Roman" panose="02020603050405020304" pitchFamily="18" charset="0"/>
              </a:rPr>
              <a:t>Goals &amp; Objectives</a:t>
            </a:r>
            <a:endParaRPr lang="en-US" sz="3200" b="1" dirty="0">
              <a:latin typeface="Times New Roman" panose="02020603050405020304" pitchFamily="18" charset="0"/>
              <a:cs typeface="Times New Roman" panose="02020603050405020304" pitchFamily="18" charset="0"/>
            </a:endParaRPr>
          </a:p>
        </p:txBody>
      </p:sp>
      <p:sp>
        <p:nvSpPr>
          <p:cNvPr id="3" name="Text 1"/>
          <p:cNvSpPr/>
          <p:nvPr/>
        </p:nvSpPr>
        <p:spPr>
          <a:xfrm>
            <a:off x="589478" y="1287899"/>
            <a:ext cx="1783318" cy="222885"/>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Times New Roman" panose="02020603050405020304" pitchFamily="18" charset="0"/>
                <a:ea typeface="Nunito Semi Bold" pitchFamily="34" charset="-122"/>
                <a:cs typeface="Times New Roman" panose="02020603050405020304" pitchFamily="18" charset="0"/>
              </a:rPr>
              <a:t>Strategic Goals</a:t>
            </a:r>
            <a:endParaRPr lang="en-US" sz="1400" dirty="0">
              <a:latin typeface="Times New Roman" panose="02020603050405020304" pitchFamily="18" charset="0"/>
              <a:cs typeface="Times New Roman" panose="02020603050405020304" pitchFamily="18" charset="0"/>
            </a:endParaRPr>
          </a:p>
        </p:txBody>
      </p:sp>
      <p:sp>
        <p:nvSpPr>
          <p:cNvPr id="4" name="Shape 2"/>
          <p:cNvSpPr/>
          <p:nvPr/>
        </p:nvSpPr>
        <p:spPr>
          <a:xfrm>
            <a:off x="589478" y="1681282"/>
            <a:ext cx="340995" cy="340995"/>
          </a:xfrm>
          <a:prstGeom prst="roundRect">
            <a:avLst>
              <a:gd name="adj" fmla="val 66683"/>
            </a:avLst>
          </a:prstGeom>
          <a:solidFill>
            <a:srgbClr val="F3F3FF"/>
          </a:solidFill>
          <a:ln w="15240">
            <a:solidFill>
              <a:srgbClr val="2D4DF2"/>
            </a:solidFill>
            <a:prstDash val="solid"/>
          </a:ln>
        </p:spPr>
      </p:sp>
      <p:sp>
        <p:nvSpPr>
          <p:cNvPr id="5" name="Text 3"/>
          <p:cNvSpPr/>
          <p:nvPr/>
        </p:nvSpPr>
        <p:spPr>
          <a:xfrm>
            <a:off x="1082040" y="1733312"/>
            <a:ext cx="1783318" cy="222885"/>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Times New Roman" panose="02020603050405020304" pitchFamily="18" charset="0"/>
                <a:ea typeface="Nunito Semi Bold" pitchFamily="34" charset="-122"/>
                <a:cs typeface="Times New Roman" panose="02020603050405020304" pitchFamily="18" charset="0"/>
              </a:rPr>
              <a:t>Sales Performance</a:t>
            </a:r>
            <a:endParaRPr lang="en-US" sz="1400" dirty="0">
              <a:latin typeface="Times New Roman" panose="02020603050405020304" pitchFamily="18" charset="0"/>
              <a:cs typeface="Times New Roman" panose="02020603050405020304" pitchFamily="18" charset="0"/>
            </a:endParaRPr>
          </a:p>
        </p:txBody>
      </p:sp>
      <p:sp>
        <p:nvSpPr>
          <p:cNvPr id="6" name="Text 4"/>
          <p:cNvSpPr/>
          <p:nvPr/>
        </p:nvSpPr>
        <p:spPr>
          <a:xfrm>
            <a:off x="1082040" y="2107763"/>
            <a:ext cx="6048256" cy="242411"/>
          </a:xfrm>
          <a:prstGeom prst="rect">
            <a:avLst/>
          </a:prstGeom>
          <a:noFill/>
          <a:ln/>
        </p:spPr>
        <p:txBody>
          <a:bodyPr wrap="none" lIns="0" tIns="0" rIns="0" bIns="0" rtlCol="0" anchor="t"/>
          <a:lstStyle/>
          <a:p>
            <a:pPr marL="0" indent="0" algn="l">
              <a:lnSpc>
                <a:spcPts val="1900"/>
              </a:lnSpc>
              <a:buNone/>
            </a:pPr>
            <a:r>
              <a:rPr lang="en-US" sz="1150" dirty="0">
                <a:solidFill>
                  <a:srgbClr val="00002E"/>
                </a:solidFill>
                <a:latin typeface="Times New Roman" panose="02020603050405020304" pitchFamily="18" charset="0"/>
                <a:ea typeface="PT Sans" pitchFamily="34" charset="-122"/>
                <a:cs typeface="Times New Roman" panose="02020603050405020304" pitchFamily="18" charset="0"/>
              </a:rPr>
              <a:t>Track revenue trends, regional performance, and customer behaviour patterns</a:t>
            </a:r>
            <a:endParaRPr lang="en-US" sz="1150" dirty="0">
              <a:latin typeface="Times New Roman" panose="02020603050405020304" pitchFamily="18" charset="0"/>
              <a:cs typeface="Times New Roman" panose="02020603050405020304" pitchFamily="18" charset="0"/>
            </a:endParaRPr>
          </a:p>
        </p:txBody>
      </p:sp>
      <p:sp>
        <p:nvSpPr>
          <p:cNvPr id="7" name="Shape 5"/>
          <p:cNvSpPr/>
          <p:nvPr/>
        </p:nvSpPr>
        <p:spPr>
          <a:xfrm>
            <a:off x="589478" y="2653308"/>
            <a:ext cx="340995" cy="340995"/>
          </a:xfrm>
          <a:prstGeom prst="roundRect">
            <a:avLst>
              <a:gd name="adj" fmla="val 66683"/>
            </a:avLst>
          </a:prstGeom>
          <a:solidFill>
            <a:srgbClr val="F3F3FF"/>
          </a:solidFill>
          <a:ln w="15240">
            <a:solidFill>
              <a:srgbClr val="018CE1"/>
            </a:solidFill>
            <a:prstDash val="solid"/>
          </a:ln>
        </p:spPr>
      </p:sp>
      <p:sp>
        <p:nvSpPr>
          <p:cNvPr id="8" name="Text 6"/>
          <p:cNvSpPr/>
          <p:nvPr/>
        </p:nvSpPr>
        <p:spPr>
          <a:xfrm>
            <a:off x="1082040" y="2705338"/>
            <a:ext cx="1783318" cy="222885"/>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Times New Roman" panose="02020603050405020304" pitchFamily="18" charset="0"/>
                <a:ea typeface="Nunito Semi Bold" pitchFamily="34" charset="-122"/>
                <a:cs typeface="Times New Roman" panose="02020603050405020304" pitchFamily="18" charset="0"/>
              </a:rPr>
              <a:t>Financial Health</a:t>
            </a:r>
            <a:endParaRPr lang="en-US" sz="1400" dirty="0">
              <a:latin typeface="Times New Roman" panose="02020603050405020304" pitchFamily="18" charset="0"/>
              <a:cs typeface="Times New Roman" panose="02020603050405020304" pitchFamily="18" charset="0"/>
            </a:endParaRPr>
          </a:p>
        </p:txBody>
      </p:sp>
      <p:sp>
        <p:nvSpPr>
          <p:cNvPr id="9" name="Text 7"/>
          <p:cNvSpPr/>
          <p:nvPr/>
        </p:nvSpPr>
        <p:spPr>
          <a:xfrm>
            <a:off x="1082040" y="3079790"/>
            <a:ext cx="6048256" cy="242411"/>
          </a:xfrm>
          <a:prstGeom prst="rect">
            <a:avLst/>
          </a:prstGeom>
          <a:noFill/>
          <a:ln/>
        </p:spPr>
        <p:txBody>
          <a:bodyPr wrap="none" lIns="0" tIns="0" rIns="0" bIns="0" rtlCol="0" anchor="t"/>
          <a:lstStyle/>
          <a:p>
            <a:pPr marL="0" indent="0" algn="l">
              <a:lnSpc>
                <a:spcPts val="1900"/>
              </a:lnSpc>
              <a:buNone/>
            </a:pPr>
            <a:r>
              <a:rPr lang="en-US" sz="1150" dirty="0">
                <a:solidFill>
                  <a:srgbClr val="00002E"/>
                </a:solidFill>
                <a:latin typeface="Times New Roman" panose="02020603050405020304" pitchFamily="18" charset="0"/>
                <a:ea typeface="PT Sans" pitchFamily="34" charset="-122"/>
                <a:cs typeface="Times New Roman" panose="02020603050405020304" pitchFamily="18" charset="0"/>
              </a:rPr>
              <a:t>Monitor profitability, cost structures, and fiscal year comparisons</a:t>
            </a:r>
            <a:endParaRPr lang="en-US" sz="1150" dirty="0">
              <a:latin typeface="Times New Roman" panose="02020603050405020304" pitchFamily="18" charset="0"/>
              <a:cs typeface="Times New Roman" panose="02020603050405020304" pitchFamily="18" charset="0"/>
            </a:endParaRPr>
          </a:p>
        </p:txBody>
      </p:sp>
      <p:sp>
        <p:nvSpPr>
          <p:cNvPr id="10" name="Shape 8"/>
          <p:cNvSpPr/>
          <p:nvPr/>
        </p:nvSpPr>
        <p:spPr>
          <a:xfrm>
            <a:off x="589478" y="3625334"/>
            <a:ext cx="340995" cy="340995"/>
          </a:xfrm>
          <a:prstGeom prst="roundRect">
            <a:avLst>
              <a:gd name="adj" fmla="val 66683"/>
            </a:avLst>
          </a:prstGeom>
          <a:solidFill>
            <a:srgbClr val="F3F3FF"/>
          </a:solidFill>
          <a:ln w="15240">
            <a:solidFill>
              <a:srgbClr val="DA33BF"/>
            </a:solidFill>
            <a:prstDash val="solid"/>
          </a:ln>
        </p:spPr>
      </p:sp>
      <p:sp>
        <p:nvSpPr>
          <p:cNvPr id="11" name="Text 9"/>
          <p:cNvSpPr/>
          <p:nvPr/>
        </p:nvSpPr>
        <p:spPr>
          <a:xfrm>
            <a:off x="1082040" y="3677364"/>
            <a:ext cx="1783318" cy="222885"/>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Times New Roman" panose="02020603050405020304" pitchFamily="18" charset="0"/>
                <a:ea typeface="Nunito Semi Bold" pitchFamily="34" charset="-122"/>
                <a:cs typeface="Times New Roman" panose="02020603050405020304" pitchFamily="18" charset="0"/>
              </a:rPr>
              <a:t>Product Analytics</a:t>
            </a:r>
            <a:endParaRPr lang="en-US" sz="1400" dirty="0">
              <a:latin typeface="Times New Roman" panose="02020603050405020304" pitchFamily="18" charset="0"/>
              <a:cs typeface="Times New Roman" panose="02020603050405020304" pitchFamily="18" charset="0"/>
            </a:endParaRPr>
          </a:p>
        </p:txBody>
      </p:sp>
      <p:sp>
        <p:nvSpPr>
          <p:cNvPr id="12" name="Text 10"/>
          <p:cNvSpPr/>
          <p:nvPr/>
        </p:nvSpPr>
        <p:spPr>
          <a:xfrm>
            <a:off x="1082040" y="4051816"/>
            <a:ext cx="6048256" cy="242411"/>
          </a:xfrm>
          <a:prstGeom prst="rect">
            <a:avLst/>
          </a:prstGeom>
          <a:noFill/>
          <a:ln/>
        </p:spPr>
        <p:txBody>
          <a:bodyPr wrap="none" lIns="0" tIns="0" rIns="0" bIns="0" rtlCol="0" anchor="t"/>
          <a:lstStyle/>
          <a:p>
            <a:pPr marL="0" indent="0" algn="l">
              <a:lnSpc>
                <a:spcPts val="1900"/>
              </a:lnSpc>
              <a:buNone/>
            </a:pPr>
            <a:r>
              <a:rPr lang="en-US" sz="1150" dirty="0">
                <a:solidFill>
                  <a:srgbClr val="00002E"/>
                </a:solidFill>
                <a:latin typeface="Times New Roman" panose="02020603050405020304" pitchFamily="18" charset="0"/>
                <a:ea typeface="PT Sans" pitchFamily="34" charset="-122"/>
                <a:cs typeface="Times New Roman" panose="02020603050405020304" pitchFamily="18" charset="0"/>
              </a:rPr>
              <a:t>Identify top performers, underperforming items, and category insights</a:t>
            </a:r>
            <a:endParaRPr lang="en-US" sz="1150" dirty="0">
              <a:latin typeface="Times New Roman" panose="02020603050405020304" pitchFamily="18" charset="0"/>
              <a:cs typeface="Times New Roman" panose="02020603050405020304" pitchFamily="18" charset="0"/>
            </a:endParaRPr>
          </a:p>
        </p:txBody>
      </p:sp>
      <p:pic>
        <p:nvPicPr>
          <p:cNvPr id="13" name="Image 0" descr="preencoded.png"/>
          <p:cNvPicPr>
            <a:picLocks noChangeAspect="1"/>
          </p:cNvPicPr>
          <p:nvPr/>
        </p:nvPicPr>
        <p:blipFill>
          <a:blip r:embed="rId3"/>
          <a:stretch>
            <a:fillRect/>
          </a:stretch>
        </p:blipFill>
        <p:spPr>
          <a:xfrm>
            <a:off x="7507724" y="1306830"/>
            <a:ext cx="5886688" cy="5886688"/>
          </a:xfrm>
          <a:prstGeom prst="rect">
            <a:avLst/>
          </a:prstGeom>
        </p:spPr>
      </p:pic>
      <p:sp>
        <p:nvSpPr>
          <p:cNvPr id="14" name="Text 11"/>
          <p:cNvSpPr/>
          <p:nvPr/>
        </p:nvSpPr>
        <p:spPr>
          <a:xfrm>
            <a:off x="589478" y="5137857"/>
            <a:ext cx="1799511" cy="222885"/>
          </a:xfrm>
          <a:prstGeom prst="rect">
            <a:avLst/>
          </a:prstGeom>
          <a:noFill/>
          <a:ln/>
        </p:spPr>
        <p:txBody>
          <a:bodyPr wrap="none" lIns="0" tIns="0" rIns="0" bIns="0" rtlCol="0" anchor="t"/>
          <a:lstStyle/>
          <a:p>
            <a:pPr marL="0" indent="0" algn="l">
              <a:lnSpc>
                <a:spcPts val="1750"/>
              </a:lnSpc>
              <a:buNone/>
            </a:pPr>
            <a:r>
              <a:rPr lang="en-US" sz="1400" dirty="0">
                <a:solidFill>
                  <a:srgbClr val="00002E"/>
                </a:solidFill>
                <a:latin typeface="Times New Roman" panose="02020603050405020304" pitchFamily="18" charset="0"/>
                <a:ea typeface="Nunito Semi Bold" pitchFamily="34" charset="-122"/>
                <a:cs typeface="Times New Roman" panose="02020603050405020304" pitchFamily="18" charset="0"/>
              </a:rPr>
              <a:t>Deliverable Outcomes</a:t>
            </a:r>
            <a:endParaRPr lang="en-US" sz="1400" dirty="0">
              <a:latin typeface="Times New Roman" panose="02020603050405020304" pitchFamily="18" charset="0"/>
              <a:cs typeface="Times New Roman" panose="02020603050405020304" pitchFamily="18" charset="0"/>
            </a:endParaRPr>
          </a:p>
        </p:txBody>
      </p:sp>
      <p:sp>
        <p:nvSpPr>
          <p:cNvPr id="15" name="Text 12"/>
          <p:cNvSpPr/>
          <p:nvPr/>
        </p:nvSpPr>
        <p:spPr>
          <a:xfrm>
            <a:off x="589478" y="5649349"/>
            <a:ext cx="6540818" cy="1366479"/>
          </a:xfrm>
          <a:prstGeom prst="rect">
            <a:avLst/>
          </a:prstGeom>
          <a:noFill/>
          <a:ln/>
        </p:spPr>
        <p:txBody>
          <a:bodyPr wrap="none" lIns="0" tIns="0" rIns="0" bIns="0" rtlCol="0" anchor="t"/>
          <a:lstStyle/>
          <a:p>
            <a:pPr marL="342900" indent="-342900">
              <a:lnSpc>
                <a:spcPct val="200000"/>
              </a:lnSpc>
              <a:buSzPct val="100000"/>
              <a:buFontTx/>
              <a:buChar char="•"/>
            </a:pPr>
            <a:r>
              <a:rPr lang="en-GB" sz="1400" noProof="0" dirty="0">
                <a:solidFill>
                  <a:srgbClr val="00002E"/>
                </a:solidFill>
                <a:latin typeface="Times New Roman" panose="02020603050405020304" pitchFamily="18" charset="0"/>
                <a:ea typeface="PT Sans" pitchFamily="34" charset="-122"/>
                <a:cs typeface="Times New Roman" panose="02020603050405020304" pitchFamily="18" charset="0"/>
              </a:rPr>
              <a:t>Actionable insights for executive decision-making</a:t>
            </a:r>
          </a:p>
          <a:p>
            <a:pPr marL="342900" indent="-342900">
              <a:lnSpc>
                <a:spcPct val="200000"/>
              </a:lnSpc>
              <a:buSzPct val="100000"/>
              <a:buFontTx/>
              <a:buChar char="•"/>
            </a:pPr>
            <a:r>
              <a:rPr lang="en-GB" sz="1400" noProof="0" dirty="0">
                <a:solidFill>
                  <a:srgbClr val="00002E"/>
                </a:solidFill>
                <a:latin typeface="Times New Roman" panose="02020603050405020304" pitchFamily="18" charset="0"/>
                <a:ea typeface="PT Sans" pitchFamily="34" charset="-122"/>
                <a:cs typeface="Times New Roman" panose="02020603050405020304" pitchFamily="18" charset="0"/>
              </a:rPr>
              <a:t>Clear visualisations for stakeholder communication</a:t>
            </a:r>
          </a:p>
          <a:p>
            <a:pPr marL="342900" indent="-342900">
              <a:lnSpc>
                <a:spcPct val="200000"/>
              </a:lnSpc>
              <a:buSzPct val="100000"/>
              <a:buFontTx/>
              <a:buChar char="•"/>
            </a:pPr>
            <a:r>
              <a:rPr lang="en-GB" sz="1400" noProof="0" dirty="0">
                <a:solidFill>
                  <a:srgbClr val="00002E"/>
                </a:solidFill>
                <a:latin typeface="Times New Roman" panose="02020603050405020304" pitchFamily="18" charset="0"/>
                <a:ea typeface="PT Sans" pitchFamily="34" charset="-122"/>
                <a:cs typeface="Times New Roman" panose="02020603050405020304" pitchFamily="18" charset="0"/>
              </a:rPr>
              <a:t>Data-driven recommendations for growth strategies</a:t>
            </a:r>
          </a:p>
          <a:p>
            <a:pPr marL="342900" indent="-342900">
              <a:lnSpc>
                <a:spcPct val="200000"/>
              </a:lnSpc>
              <a:buSzPct val="100000"/>
              <a:buFontTx/>
              <a:buChar char="•"/>
            </a:pPr>
            <a:r>
              <a:rPr lang="en-GB" sz="1400" noProof="0" dirty="0">
                <a:solidFill>
                  <a:srgbClr val="00002E"/>
                </a:solidFill>
                <a:latin typeface="Times New Roman" panose="02020603050405020304" pitchFamily="18" charset="0"/>
                <a:ea typeface="PT Sans" pitchFamily="34" charset="-122"/>
                <a:cs typeface="Times New Roman" panose="02020603050405020304" pitchFamily="18" charset="0"/>
              </a:rPr>
              <a:t>Comprehensive analysis spanning FY2019–FY2021</a:t>
            </a:r>
            <a:endParaRPr lang="en-GB" sz="1400" noProof="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sp>
        <p:nvSpPr>
          <p:cNvPr id="2" name="Text 0"/>
          <p:cNvSpPr/>
          <p:nvPr/>
        </p:nvSpPr>
        <p:spPr>
          <a:xfrm>
            <a:off x="4996469" y="509525"/>
            <a:ext cx="5015056" cy="497723"/>
          </a:xfrm>
          <a:prstGeom prst="rect">
            <a:avLst/>
          </a:prstGeom>
          <a:noFill/>
          <a:ln/>
        </p:spPr>
        <p:txBody>
          <a:bodyPr wrap="none" lIns="0" tIns="0" rIns="0" bIns="0" rtlCol="0" anchor="t"/>
          <a:lstStyle/>
          <a:p>
            <a:pPr marL="0" indent="0" algn="l">
              <a:lnSpc>
                <a:spcPts val="3100"/>
              </a:lnSpc>
              <a:buNone/>
            </a:pPr>
            <a:r>
              <a:rPr lang="en-US" sz="3200" b="1" dirty="0">
                <a:solidFill>
                  <a:srgbClr val="00002E"/>
                </a:solidFill>
                <a:latin typeface="Times New Roman" panose="02020603050405020304" pitchFamily="18" charset="0"/>
                <a:ea typeface="Nunito Semi Bold" pitchFamily="34" charset="-122"/>
                <a:cs typeface="Times New Roman" panose="02020603050405020304" pitchFamily="18" charset="0"/>
              </a:rPr>
              <a:t>Business Product Hierarchy</a:t>
            </a:r>
            <a:endParaRPr lang="en-US" sz="3200" b="1"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2865875" y="1332538"/>
            <a:ext cx="1270800" cy="595966"/>
          </a:xfrm>
          <a:prstGeom prst="rect">
            <a:avLst/>
          </a:prstGeom>
        </p:spPr>
      </p:pic>
      <p:sp>
        <p:nvSpPr>
          <p:cNvPr id="4" name="Text 1"/>
          <p:cNvSpPr/>
          <p:nvPr/>
        </p:nvSpPr>
        <p:spPr>
          <a:xfrm>
            <a:off x="3400885" y="1560075"/>
            <a:ext cx="189667" cy="237173"/>
          </a:xfrm>
          <a:prstGeom prst="rect">
            <a:avLst/>
          </a:prstGeom>
          <a:noFill/>
          <a:ln/>
        </p:spPr>
        <p:txBody>
          <a:bodyPr wrap="none" lIns="0" tIns="0" rIns="0" bIns="0" rtlCol="0" anchor="t"/>
          <a:lstStyle/>
          <a:p>
            <a:pPr marL="0" indent="0" algn="ctr">
              <a:lnSpc>
                <a:spcPts val="2350"/>
              </a:lnSpc>
              <a:buNone/>
            </a:pPr>
            <a:r>
              <a:rPr lang="en-US" sz="1450" dirty="0">
                <a:solidFill>
                  <a:srgbClr val="00002E"/>
                </a:solidFill>
                <a:latin typeface="Times New Roman" panose="02020603050405020304" pitchFamily="18" charset="0"/>
                <a:ea typeface="Nunito Semi Bold" pitchFamily="34" charset="-122"/>
                <a:cs typeface="Times New Roman" panose="02020603050405020304" pitchFamily="18" charset="0"/>
              </a:rPr>
              <a:t>1</a:t>
            </a:r>
            <a:endParaRPr lang="en-US" sz="1450" dirty="0">
              <a:latin typeface="Times New Roman" panose="02020603050405020304" pitchFamily="18" charset="0"/>
              <a:cs typeface="Times New Roman" panose="02020603050405020304" pitchFamily="18" charset="0"/>
            </a:endParaRPr>
          </a:p>
        </p:txBody>
      </p:sp>
      <p:sp>
        <p:nvSpPr>
          <p:cNvPr id="5" name="Text 2"/>
          <p:cNvSpPr/>
          <p:nvPr/>
        </p:nvSpPr>
        <p:spPr>
          <a:xfrm>
            <a:off x="4554854" y="1372314"/>
            <a:ext cx="1380173" cy="198358"/>
          </a:xfrm>
          <a:prstGeom prst="rect">
            <a:avLst/>
          </a:prstGeom>
          <a:noFill/>
          <a:ln/>
        </p:spPr>
        <p:txBody>
          <a:bodyPr wrap="none" lIns="0" tIns="0" rIns="0" bIns="0" rtlCol="0" anchor="t"/>
          <a:lstStyle/>
          <a:p>
            <a:pPr marL="0" indent="0" algn="l">
              <a:lnSpc>
                <a:spcPts val="15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Division</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4554854" y="1651516"/>
            <a:ext cx="1380173" cy="215741"/>
          </a:xfrm>
          <a:prstGeom prst="rect">
            <a:avLst/>
          </a:prstGeom>
          <a:noFill/>
          <a:ln/>
        </p:spPr>
        <p:txBody>
          <a:bodyPr wrap="none" lIns="0" tIns="0" rIns="0" bIns="0" rtlCol="0" anchor="t"/>
          <a:lstStyle/>
          <a:p>
            <a:pPr marL="0" indent="0" algn="l">
              <a:lnSpc>
                <a:spcPts val="1650"/>
              </a:lnSpc>
              <a:buNone/>
            </a:pPr>
            <a:r>
              <a:rPr lang="en-US" sz="1050" dirty="0">
                <a:solidFill>
                  <a:srgbClr val="00002E"/>
                </a:solidFill>
                <a:latin typeface="Times New Roman" panose="02020603050405020304" pitchFamily="18" charset="0"/>
                <a:ea typeface="PT Sans" pitchFamily="34" charset="-122"/>
                <a:cs typeface="Times New Roman" panose="02020603050405020304" pitchFamily="18" charset="0"/>
              </a:rPr>
              <a:t>Top-level categorisation</a:t>
            </a:r>
            <a:endParaRPr lang="en-US" sz="1050" dirty="0">
              <a:latin typeface="Times New Roman" panose="02020603050405020304" pitchFamily="18" charset="0"/>
              <a:cs typeface="Times New Roman" panose="02020603050405020304" pitchFamily="18" charset="0"/>
            </a:endParaRPr>
          </a:p>
        </p:txBody>
      </p:sp>
      <p:sp>
        <p:nvSpPr>
          <p:cNvPr id="7" name="Shape 4"/>
          <p:cNvSpPr/>
          <p:nvPr/>
        </p:nvSpPr>
        <p:spPr>
          <a:xfrm>
            <a:off x="4453651" y="2015133"/>
            <a:ext cx="2268000" cy="7620"/>
          </a:xfrm>
          <a:prstGeom prst="roundRect">
            <a:avLst>
              <a:gd name="adj" fmla="val 2656104"/>
            </a:avLst>
          </a:prstGeom>
          <a:solidFill>
            <a:srgbClr val="2D4DF2"/>
          </a:solidFill>
          <a:ln/>
        </p:spPr>
      </p:sp>
      <p:pic>
        <p:nvPicPr>
          <p:cNvPr id="8" name="Image 1" descr="preencoded.png"/>
          <p:cNvPicPr>
            <a:picLocks noChangeAspect="1"/>
          </p:cNvPicPr>
          <p:nvPr/>
        </p:nvPicPr>
        <p:blipFill>
          <a:blip r:embed="rId4"/>
          <a:stretch>
            <a:fillRect/>
          </a:stretch>
        </p:blipFill>
        <p:spPr>
          <a:xfrm>
            <a:off x="2075140" y="2035850"/>
            <a:ext cx="2901600" cy="680380"/>
          </a:xfrm>
          <a:prstGeom prst="rect">
            <a:avLst/>
          </a:prstGeom>
        </p:spPr>
      </p:pic>
      <p:sp>
        <p:nvSpPr>
          <p:cNvPr id="9" name="Text 5"/>
          <p:cNvSpPr/>
          <p:nvPr/>
        </p:nvSpPr>
        <p:spPr>
          <a:xfrm>
            <a:off x="3396737" y="2249684"/>
            <a:ext cx="189667" cy="237173"/>
          </a:xfrm>
          <a:prstGeom prst="rect">
            <a:avLst/>
          </a:prstGeom>
          <a:noFill/>
          <a:ln/>
        </p:spPr>
        <p:txBody>
          <a:bodyPr wrap="none" lIns="0" tIns="0" rIns="0" bIns="0" rtlCol="0" anchor="t"/>
          <a:lstStyle/>
          <a:p>
            <a:pPr marL="0" indent="0" algn="ctr">
              <a:lnSpc>
                <a:spcPts val="2350"/>
              </a:lnSpc>
              <a:buNone/>
            </a:pPr>
            <a:r>
              <a:rPr lang="en-US" sz="1450" dirty="0">
                <a:solidFill>
                  <a:srgbClr val="00002E"/>
                </a:solidFill>
                <a:latin typeface="Times New Roman" panose="02020603050405020304" pitchFamily="18" charset="0"/>
                <a:ea typeface="Nunito Semi Bold" pitchFamily="34" charset="-122"/>
                <a:cs typeface="Times New Roman" panose="02020603050405020304" pitchFamily="18" charset="0"/>
              </a:rPr>
              <a:t>2</a:t>
            </a:r>
            <a:endParaRPr lang="en-US" sz="1450" dirty="0">
              <a:latin typeface="Times New Roman" panose="02020603050405020304" pitchFamily="18" charset="0"/>
              <a:cs typeface="Times New Roman" panose="02020603050405020304" pitchFamily="18" charset="0"/>
            </a:endParaRPr>
          </a:p>
        </p:txBody>
      </p:sp>
      <p:sp>
        <p:nvSpPr>
          <p:cNvPr id="10" name="Text 6"/>
          <p:cNvSpPr/>
          <p:nvPr/>
        </p:nvSpPr>
        <p:spPr>
          <a:xfrm>
            <a:off x="5370194" y="2170747"/>
            <a:ext cx="1587341" cy="198358"/>
          </a:xfrm>
          <a:prstGeom prst="rect">
            <a:avLst/>
          </a:prstGeom>
          <a:noFill/>
          <a:ln/>
        </p:spPr>
        <p:txBody>
          <a:bodyPr wrap="none" lIns="0" tIns="0" rIns="0" bIns="0" rtlCol="0" anchor="t"/>
          <a:lstStyle/>
          <a:p>
            <a:pPr marL="0" indent="0" algn="l">
              <a:lnSpc>
                <a:spcPts val="15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Segment</a:t>
            </a:r>
            <a:endParaRPr lang="en-US" sz="2200" dirty="0">
              <a:latin typeface="Times New Roman" panose="02020603050405020304" pitchFamily="18" charset="0"/>
              <a:cs typeface="Times New Roman" panose="02020603050405020304" pitchFamily="18" charset="0"/>
            </a:endParaRPr>
          </a:p>
        </p:txBody>
      </p:sp>
      <p:sp>
        <p:nvSpPr>
          <p:cNvPr id="11" name="Text 7"/>
          <p:cNvSpPr/>
          <p:nvPr/>
        </p:nvSpPr>
        <p:spPr>
          <a:xfrm>
            <a:off x="5370194" y="2449949"/>
            <a:ext cx="1924288" cy="215741"/>
          </a:xfrm>
          <a:prstGeom prst="rect">
            <a:avLst/>
          </a:prstGeom>
          <a:noFill/>
          <a:ln/>
        </p:spPr>
        <p:txBody>
          <a:bodyPr wrap="none" lIns="0" tIns="0" rIns="0" bIns="0" rtlCol="0" anchor="t"/>
          <a:lstStyle/>
          <a:p>
            <a:pPr marL="0" indent="0" algn="l">
              <a:lnSpc>
                <a:spcPts val="1650"/>
              </a:lnSpc>
              <a:buNone/>
            </a:pPr>
            <a:r>
              <a:rPr lang="en-US" sz="1050" dirty="0">
                <a:solidFill>
                  <a:srgbClr val="00002E"/>
                </a:solidFill>
                <a:latin typeface="Times New Roman" panose="02020603050405020304" pitchFamily="18" charset="0"/>
                <a:ea typeface="PT Sans" pitchFamily="34" charset="-122"/>
                <a:cs typeface="Times New Roman" panose="02020603050405020304" pitchFamily="18" charset="0"/>
              </a:rPr>
              <a:t>Market segments within divisions</a:t>
            </a:r>
            <a:endParaRPr lang="en-US" sz="1050" dirty="0">
              <a:latin typeface="Times New Roman" panose="02020603050405020304" pitchFamily="18" charset="0"/>
              <a:cs typeface="Times New Roman" panose="02020603050405020304" pitchFamily="18" charset="0"/>
            </a:endParaRPr>
          </a:p>
        </p:txBody>
      </p:sp>
      <p:sp>
        <p:nvSpPr>
          <p:cNvPr id="12" name="Shape 8"/>
          <p:cNvSpPr/>
          <p:nvPr/>
        </p:nvSpPr>
        <p:spPr>
          <a:xfrm>
            <a:off x="5268991" y="2813566"/>
            <a:ext cx="2268000" cy="7620"/>
          </a:xfrm>
          <a:prstGeom prst="roundRect">
            <a:avLst>
              <a:gd name="adj" fmla="val 2656104"/>
            </a:avLst>
          </a:prstGeom>
          <a:solidFill>
            <a:srgbClr val="018CE1"/>
          </a:solidFill>
          <a:ln/>
        </p:spPr>
      </p:sp>
      <p:pic>
        <p:nvPicPr>
          <p:cNvPr id="13" name="Image 2" descr="preencoded.png"/>
          <p:cNvPicPr>
            <a:picLocks noChangeAspect="1"/>
          </p:cNvPicPr>
          <p:nvPr/>
        </p:nvPicPr>
        <p:blipFill>
          <a:blip r:embed="rId5"/>
          <a:stretch>
            <a:fillRect/>
          </a:stretch>
        </p:blipFill>
        <p:spPr>
          <a:xfrm>
            <a:off x="1241574" y="2821186"/>
            <a:ext cx="4500000" cy="703453"/>
          </a:xfrm>
          <a:prstGeom prst="rect">
            <a:avLst/>
          </a:prstGeom>
        </p:spPr>
      </p:pic>
      <p:sp>
        <p:nvSpPr>
          <p:cNvPr id="14" name="Text 9"/>
          <p:cNvSpPr/>
          <p:nvPr/>
        </p:nvSpPr>
        <p:spPr>
          <a:xfrm>
            <a:off x="3396739" y="3011209"/>
            <a:ext cx="189667" cy="237173"/>
          </a:xfrm>
          <a:prstGeom prst="rect">
            <a:avLst/>
          </a:prstGeom>
          <a:noFill/>
          <a:ln/>
        </p:spPr>
        <p:txBody>
          <a:bodyPr wrap="none" lIns="0" tIns="0" rIns="0" bIns="0" rtlCol="0" anchor="t"/>
          <a:lstStyle/>
          <a:p>
            <a:pPr marL="0" indent="0" algn="ctr">
              <a:lnSpc>
                <a:spcPts val="2350"/>
              </a:lnSpc>
              <a:buNone/>
            </a:pPr>
            <a:r>
              <a:rPr lang="en-US" sz="1450" dirty="0">
                <a:solidFill>
                  <a:srgbClr val="00002E"/>
                </a:solidFill>
                <a:latin typeface="Times New Roman" panose="02020603050405020304" pitchFamily="18" charset="0"/>
                <a:ea typeface="Nunito Semi Bold" pitchFamily="34" charset="-122"/>
                <a:cs typeface="Times New Roman" panose="02020603050405020304" pitchFamily="18" charset="0"/>
              </a:rPr>
              <a:t>3</a:t>
            </a:r>
            <a:endParaRPr lang="en-US" sz="1450" dirty="0">
              <a:latin typeface="Times New Roman" panose="02020603050405020304" pitchFamily="18" charset="0"/>
              <a:cs typeface="Times New Roman" panose="02020603050405020304" pitchFamily="18" charset="0"/>
            </a:endParaRPr>
          </a:p>
        </p:txBody>
      </p:sp>
      <p:sp>
        <p:nvSpPr>
          <p:cNvPr id="15" name="Text 10"/>
          <p:cNvSpPr/>
          <p:nvPr/>
        </p:nvSpPr>
        <p:spPr>
          <a:xfrm>
            <a:off x="6185534" y="2969181"/>
            <a:ext cx="1587341" cy="198358"/>
          </a:xfrm>
          <a:prstGeom prst="rect">
            <a:avLst/>
          </a:prstGeom>
          <a:noFill/>
          <a:ln/>
        </p:spPr>
        <p:txBody>
          <a:bodyPr wrap="none" lIns="0" tIns="0" rIns="0" bIns="0" rtlCol="0" anchor="t"/>
          <a:lstStyle/>
          <a:p>
            <a:pPr marL="0" indent="0" algn="l">
              <a:lnSpc>
                <a:spcPts val="15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Category</a:t>
            </a:r>
            <a:endParaRPr lang="en-US" sz="2200" dirty="0">
              <a:latin typeface="Times New Roman" panose="02020603050405020304" pitchFamily="18" charset="0"/>
              <a:cs typeface="Times New Roman" panose="02020603050405020304" pitchFamily="18" charset="0"/>
            </a:endParaRPr>
          </a:p>
        </p:txBody>
      </p:sp>
      <p:sp>
        <p:nvSpPr>
          <p:cNvPr id="16" name="Text 11"/>
          <p:cNvSpPr/>
          <p:nvPr/>
        </p:nvSpPr>
        <p:spPr>
          <a:xfrm>
            <a:off x="6185534" y="3248382"/>
            <a:ext cx="1819513" cy="215741"/>
          </a:xfrm>
          <a:prstGeom prst="rect">
            <a:avLst/>
          </a:prstGeom>
          <a:noFill/>
          <a:ln/>
        </p:spPr>
        <p:txBody>
          <a:bodyPr wrap="none" lIns="0" tIns="0" rIns="0" bIns="0" rtlCol="0" anchor="t"/>
          <a:lstStyle/>
          <a:p>
            <a:pPr marL="0" indent="0" algn="l">
              <a:lnSpc>
                <a:spcPts val="1650"/>
              </a:lnSpc>
              <a:buNone/>
            </a:pPr>
            <a:r>
              <a:rPr lang="en-US" sz="1050" dirty="0">
                <a:solidFill>
                  <a:srgbClr val="00002E"/>
                </a:solidFill>
                <a:latin typeface="Times New Roman" panose="02020603050405020304" pitchFamily="18" charset="0"/>
                <a:ea typeface="PT Sans" pitchFamily="34" charset="-122"/>
                <a:cs typeface="Times New Roman" panose="02020603050405020304" pitchFamily="18" charset="0"/>
              </a:rPr>
              <a:t>Product categories per segment</a:t>
            </a:r>
            <a:endParaRPr lang="en-US" sz="1050" dirty="0">
              <a:latin typeface="Times New Roman" panose="02020603050405020304" pitchFamily="18" charset="0"/>
              <a:cs typeface="Times New Roman" panose="02020603050405020304" pitchFamily="18" charset="0"/>
            </a:endParaRPr>
          </a:p>
        </p:txBody>
      </p:sp>
      <p:sp>
        <p:nvSpPr>
          <p:cNvPr id="17" name="Shape 12"/>
          <p:cNvSpPr/>
          <p:nvPr/>
        </p:nvSpPr>
        <p:spPr>
          <a:xfrm>
            <a:off x="6084332" y="3611999"/>
            <a:ext cx="2268000" cy="7200"/>
          </a:xfrm>
          <a:prstGeom prst="roundRect">
            <a:avLst>
              <a:gd name="adj" fmla="val 2656104"/>
            </a:avLst>
          </a:prstGeom>
          <a:solidFill>
            <a:srgbClr val="DA33BF"/>
          </a:solidFill>
          <a:ln/>
        </p:spPr>
      </p:sp>
      <p:pic>
        <p:nvPicPr>
          <p:cNvPr id="18" name="Image 3" descr="preencoded.png"/>
          <p:cNvPicPr>
            <a:picLocks noChangeAspect="1"/>
          </p:cNvPicPr>
          <p:nvPr/>
        </p:nvPicPr>
        <p:blipFill>
          <a:blip r:embed="rId6"/>
          <a:stretch>
            <a:fillRect/>
          </a:stretch>
        </p:blipFill>
        <p:spPr>
          <a:xfrm>
            <a:off x="444460" y="3632717"/>
            <a:ext cx="6156000" cy="721743"/>
          </a:xfrm>
          <a:prstGeom prst="rect">
            <a:avLst/>
          </a:prstGeom>
        </p:spPr>
      </p:pic>
      <p:sp>
        <p:nvSpPr>
          <p:cNvPr id="19" name="Text 13"/>
          <p:cNvSpPr/>
          <p:nvPr/>
        </p:nvSpPr>
        <p:spPr>
          <a:xfrm>
            <a:off x="3396738" y="3853258"/>
            <a:ext cx="189667" cy="237173"/>
          </a:xfrm>
          <a:prstGeom prst="rect">
            <a:avLst/>
          </a:prstGeom>
          <a:noFill/>
          <a:ln/>
        </p:spPr>
        <p:txBody>
          <a:bodyPr wrap="none" lIns="0" tIns="0" rIns="0" bIns="0" rtlCol="0" anchor="t"/>
          <a:lstStyle/>
          <a:p>
            <a:pPr marL="0" indent="0" algn="ctr">
              <a:lnSpc>
                <a:spcPts val="2350"/>
              </a:lnSpc>
              <a:buNone/>
            </a:pPr>
            <a:r>
              <a:rPr lang="en-US" sz="1450" dirty="0">
                <a:solidFill>
                  <a:srgbClr val="00002E"/>
                </a:solidFill>
                <a:latin typeface="Times New Roman" panose="02020603050405020304" pitchFamily="18" charset="0"/>
                <a:ea typeface="Nunito Semi Bold" pitchFamily="34" charset="-122"/>
                <a:cs typeface="Times New Roman" panose="02020603050405020304" pitchFamily="18" charset="0"/>
              </a:rPr>
              <a:t>4</a:t>
            </a:r>
            <a:endParaRPr lang="en-US" sz="1450" dirty="0">
              <a:latin typeface="Times New Roman" panose="02020603050405020304" pitchFamily="18" charset="0"/>
              <a:cs typeface="Times New Roman" panose="02020603050405020304" pitchFamily="18" charset="0"/>
            </a:endParaRPr>
          </a:p>
        </p:txBody>
      </p:sp>
      <p:sp>
        <p:nvSpPr>
          <p:cNvPr id="20" name="Text 14"/>
          <p:cNvSpPr/>
          <p:nvPr/>
        </p:nvSpPr>
        <p:spPr>
          <a:xfrm>
            <a:off x="7000874" y="3767614"/>
            <a:ext cx="1587341" cy="198358"/>
          </a:xfrm>
          <a:prstGeom prst="rect">
            <a:avLst/>
          </a:prstGeom>
          <a:noFill/>
          <a:ln/>
        </p:spPr>
        <p:txBody>
          <a:bodyPr wrap="none" lIns="0" tIns="0" rIns="0" bIns="0" rtlCol="0" anchor="t"/>
          <a:lstStyle/>
          <a:p>
            <a:pPr marL="0" indent="0" algn="l">
              <a:lnSpc>
                <a:spcPts val="15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Product</a:t>
            </a:r>
            <a:endParaRPr lang="en-US" sz="2200" dirty="0">
              <a:latin typeface="Times New Roman" panose="02020603050405020304" pitchFamily="18" charset="0"/>
              <a:cs typeface="Times New Roman" panose="02020603050405020304" pitchFamily="18" charset="0"/>
            </a:endParaRPr>
          </a:p>
        </p:txBody>
      </p:sp>
      <p:sp>
        <p:nvSpPr>
          <p:cNvPr id="21" name="Text 15"/>
          <p:cNvSpPr/>
          <p:nvPr/>
        </p:nvSpPr>
        <p:spPr>
          <a:xfrm>
            <a:off x="7000874" y="4046815"/>
            <a:ext cx="1244291" cy="401129"/>
          </a:xfrm>
          <a:prstGeom prst="rect">
            <a:avLst/>
          </a:prstGeom>
          <a:noFill/>
          <a:ln/>
        </p:spPr>
        <p:txBody>
          <a:bodyPr wrap="none" lIns="0" tIns="0" rIns="0" bIns="0" rtlCol="0" anchor="t"/>
          <a:lstStyle/>
          <a:p>
            <a:pPr marL="0" indent="0" algn="l">
              <a:lnSpc>
                <a:spcPts val="1650"/>
              </a:lnSpc>
              <a:buNone/>
            </a:pPr>
            <a:r>
              <a:rPr lang="en-US" sz="1050" dirty="0">
                <a:solidFill>
                  <a:srgbClr val="00002E"/>
                </a:solidFill>
                <a:latin typeface="Times New Roman" panose="02020603050405020304" pitchFamily="18" charset="0"/>
                <a:ea typeface="PT Sans" pitchFamily="34" charset="-122"/>
                <a:cs typeface="Times New Roman" panose="02020603050405020304" pitchFamily="18" charset="0"/>
              </a:rPr>
              <a:t>Individual SKUs and </a:t>
            </a:r>
            <a:br>
              <a:rPr lang="en-US" sz="1050" dirty="0">
                <a:solidFill>
                  <a:srgbClr val="00002E"/>
                </a:solidFill>
                <a:latin typeface="Times New Roman" panose="02020603050405020304" pitchFamily="18" charset="0"/>
                <a:ea typeface="PT Sans" pitchFamily="34" charset="-122"/>
                <a:cs typeface="Times New Roman" panose="02020603050405020304" pitchFamily="18" charset="0"/>
              </a:rPr>
            </a:br>
            <a:r>
              <a:rPr lang="en-US" sz="1050" dirty="0">
                <a:solidFill>
                  <a:srgbClr val="00002E"/>
                </a:solidFill>
                <a:latin typeface="Times New Roman" panose="02020603050405020304" pitchFamily="18" charset="0"/>
                <a:ea typeface="PT Sans" pitchFamily="34" charset="-122"/>
                <a:cs typeface="Times New Roman" panose="02020603050405020304" pitchFamily="18" charset="0"/>
              </a:rPr>
              <a:t>variants</a:t>
            </a:r>
            <a:endParaRPr lang="en-US" sz="1050" dirty="0">
              <a:latin typeface="Times New Roman" panose="02020603050405020304" pitchFamily="18" charset="0"/>
              <a:cs typeface="Times New Roman" panose="02020603050405020304" pitchFamily="18" charset="0"/>
            </a:endParaRPr>
          </a:p>
        </p:txBody>
      </p:sp>
      <p:sp>
        <p:nvSpPr>
          <p:cNvPr id="22" name="Shape 16"/>
          <p:cNvSpPr/>
          <p:nvPr/>
        </p:nvSpPr>
        <p:spPr>
          <a:xfrm flipV="1">
            <a:off x="411598" y="4570848"/>
            <a:ext cx="6408000" cy="7200"/>
          </a:xfrm>
          <a:prstGeom prst="rect">
            <a:avLst/>
          </a:prstGeom>
          <a:solidFill>
            <a:srgbClr val="00002E">
              <a:alpha val="50000"/>
            </a:srgbClr>
          </a:solidFill>
          <a:ln/>
        </p:spPr>
      </p:sp>
      <p:sp>
        <p:nvSpPr>
          <p:cNvPr id="23" name="Text 17"/>
          <p:cNvSpPr/>
          <p:nvPr/>
        </p:nvSpPr>
        <p:spPr>
          <a:xfrm>
            <a:off x="411598" y="5377339"/>
            <a:ext cx="1587341" cy="198358"/>
          </a:xfrm>
          <a:prstGeom prst="rect">
            <a:avLst/>
          </a:prstGeom>
          <a:noFill/>
          <a:ln/>
        </p:spPr>
        <p:txBody>
          <a:bodyPr wrap="none" lIns="0" tIns="0" rIns="0" bIns="0" rtlCol="0" anchor="t"/>
          <a:lstStyle/>
          <a:p>
            <a:pPr marL="0" indent="0" algn="l">
              <a:lnSpc>
                <a:spcPts val="15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Divisions</a:t>
            </a:r>
            <a:endParaRPr lang="en-US" sz="2200" dirty="0">
              <a:latin typeface="Times New Roman" panose="02020603050405020304" pitchFamily="18" charset="0"/>
              <a:cs typeface="Times New Roman" panose="02020603050405020304" pitchFamily="18" charset="0"/>
            </a:endParaRPr>
          </a:p>
        </p:txBody>
      </p:sp>
      <p:sp>
        <p:nvSpPr>
          <p:cNvPr id="24" name="Text 18"/>
          <p:cNvSpPr/>
          <p:nvPr/>
        </p:nvSpPr>
        <p:spPr>
          <a:xfrm>
            <a:off x="411598" y="5710595"/>
            <a:ext cx="4128016" cy="215741"/>
          </a:xfrm>
          <a:prstGeom prst="rect">
            <a:avLst/>
          </a:prstGeom>
          <a:noFill/>
          <a:ln/>
        </p:spPr>
        <p:txBody>
          <a:bodyPr wrap="none" lIns="0" tIns="0" rIns="0" bIns="0" rtlCol="0" anchor="t"/>
          <a:lstStyle/>
          <a:p>
            <a:pPr marL="342900" indent="-342900" algn="l">
              <a:lnSpc>
                <a:spcPts val="165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Personal Computing</a:t>
            </a:r>
            <a:endParaRPr lang="en-US" sz="1850" dirty="0">
              <a:latin typeface="Times New Roman" panose="02020603050405020304" pitchFamily="18" charset="0"/>
              <a:cs typeface="Times New Roman" panose="02020603050405020304" pitchFamily="18" charset="0"/>
            </a:endParaRPr>
          </a:p>
        </p:txBody>
      </p:sp>
      <p:sp>
        <p:nvSpPr>
          <p:cNvPr id="25" name="Text 19"/>
          <p:cNvSpPr/>
          <p:nvPr/>
        </p:nvSpPr>
        <p:spPr>
          <a:xfrm>
            <a:off x="411598" y="5973485"/>
            <a:ext cx="4128016" cy="215741"/>
          </a:xfrm>
          <a:prstGeom prst="rect">
            <a:avLst/>
          </a:prstGeom>
          <a:noFill/>
          <a:ln/>
        </p:spPr>
        <p:txBody>
          <a:bodyPr wrap="none" lIns="0" tIns="0" rIns="0" bIns="0" rtlCol="0" anchor="t"/>
          <a:lstStyle/>
          <a:p>
            <a:pPr marL="342900" indent="-342900" algn="l">
              <a:lnSpc>
                <a:spcPts val="165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Networking &amp; Storage</a:t>
            </a:r>
            <a:endParaRPr lang="en-US" sz="1850" dirty="0">
              <a:latin typeface="Times New Roman" panose="02020603050405020304" pitchFamily="18" charset="0"/>
              <a:cs typeface="Times New Roman" panose="02020603050405020304" pitchFamily="18" charset="0"/>
            </a:endParaRPr>
          </a:p>
        </p:txBody>
      </p:sp>
      <p:sp>
        <p:nvSpPr>
          <p:cNvPr id="26" name="Text 20"/>
          <p:cNvSpPr/>
          <p:nvPr/>
        </p:nvSpPr>
        <p:spPr>
          <a:xfrm>
            <a:off x="411598" y="6236375"/>
            <a:ext cx="4128016" cy="215741"/>
          </a:xfrm>
          <a:prstGeom prst="rect">
            <a:avLst/>
          </a:prstGeom>
          <a:noFill/>
          <a:ln/>
        </p:spPr>
        <p:txBody>
          <a:bodyPr wrap="none" lIns="0" tIns="0" rIns="0" bIns="0" rtlCol="0" anchor="t"/>
          <a:lstStyle/>
          <a:p>
            <a:pPr marL="342900" indent="-342900" algn="l">
              <a:lnSpc>
                <a:spcPts val="165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Peripherals &amp; Accessories</a:t>
            </a:r>
            <a:endParaRPr lang="en-US" sz="1850" dirty="0">
              <a:latin typeface="Times New Roman" panose="02020603050405020304" pitchFamily="18" charset="0"/>
              <a:cs typeface="Times New Roman" panose="02020603050405020304" pitchFamily="18" charset="0"/>
            </a:endParaRPr>
          </a:p>
        </p:txBody>
      </p:sp>
      <p:sp>
        <p:nvSpPr>
          <p:cNvPr id="27" name="Text 21"/>
          <p:cNvSpPr/>
          <p:nvPr/>
        </p:nvSpPr>
        <p:spPr>
          <a:xfrm>
            <a:off x="4826705" y="5377339"/>
            <a:ext cx="1587341" cy="198358"/>
          </a:xfrm>
          <a:prstGeom prst="rect">
            <a:avLst/>
          </a:prstGeom>
          <a:noFill/>
          <a:ln/>
        </p:spPr>
        <p:txBody>
          <a:bodyPr wrap="none" lIns="0" tIns="0" rIns="0" bIns="0" rtlCol="0" anchor="t"/>
          <a:lstStyle/>
          <a:p>
            <a:pPr marL="0" indent="0" algn="l">
              <a:lnSpc>
                <a:spcPts val="1550"/>
              </a:lnSpc>
              <a:buNone/>
            </a:pPr>
            <a:r>
              <a:rPr lang="en-US" sz="2200" dirty="0">
                <a:solidFill>
                  <a:srgbClr val="00002E"/>
                </a:solidFill>
                <a:latin typeface="Times New Roman" panose="02020603050405020304" pitchFamily="18" charset="0"/>
                <a:ea typeface="Nunito Semi Bold" pitchFamily="34" charset="-122"/>
                <a:cs typeface="Times New Roman" panose="02020603050405020304" pitchFamily="18" charset="0"/>
              </a:rPr>
              <a:t>Key Segments</a:t>
            </a:r>
            <a:endParaRPr lang="en-US" sz="2200" dirty="0">
              <a:latin typeface="Times New Roman" panose="02020603050405020304" pitchFamily="18" charset="0"/>
              <a:cs typeface="Times New Roman" panose="02020603050405020304" pitchFamily="18" charset="0"/>
            </a:endParaRPr>
          </a:p>
        </p:txBody>
      </p:sp>
      <p:sp>
        <p:nvSpPr>
          <p:cNvPr id="28" name="Text 22"/>
          <p:cNvSpPr/>
          <p:nvPr/>
        </p:nvSpPr>
        <p:spPr>
          <a:xfrm>
            <a:off x="4927908" y="5710595"/>
            <a:ext cx="4128016" cy="215741"/>
          </a:xfrm>
          <a:prstGeom prst="rect">
            <a:avLst/>
          </a:prstGeom>
          <a:noFill/>
          <a:ln/>
        </p:spPr>
        <p:txBody>
          <a:bodyPr wrap="none" lIns="0" tIns="0" rIns="0" bIns="0" rtlCol="0" anchor="t"/>
          <a:lstStyle/>
          <a:p>
            <a:pPr marL="342900" indent="-342900" algn="l">
              <a:lnSpc>
                <a:spcPts val="165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Notebook</a:t>
            </a:r>
            <a:endParaRPr lang="en-US" sz="1850" dirty="0">
              <a:latin typeface="Times New Roman" panose="02020603050405020304" pitchFamily="18" charset="0"/>
              <a:cs typeface="Times New Roman" panose="02020603050405020304" pitchFamily="18" charset="0"/>
            </a:endParaRPr>
          </a:p>
        </p:txBody>
      </p:sp>
      <p:sp>
        <p:nvSpPr>
          <p:cNvPr id="29" name="Text 23"/>
          <p:cNvSpPr/>
          <p:nvPr/>
        </p:nvSpPr>
        <p:spPr>
          <a:xfrm>
            <a:off x="4927908" y="5973485"/>
            <a:ext cx="4128016" cy="215741"/>
          </a:xfrm>
          <a:prstGeom prst="rect">
            <a:avLst/>
          </a:prstGeom>
          <a:noFill/>
          <a:ln/>
        </p:spPr>
        <p:txBody>
          <a:bodyPr wrap="none" lIns="0" tIns="0" rIns="0" bIns="0" rtlCol="0" anchor="t"/>
          <a:lstStyle/>
          <a:p>
            <a:pPr marL="342900" indent="-342900" algn="l">
              <a:lnSpc>
                <a:spcPts val="165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Desktop</a:t>
            </a:r>
            <a:endParaRPr lang="en-US" sz="1850" dirty="0">
              <a:latin typeface="Times New Roman" panose="02020603050405020304" pitchFamily="18" charset="0"/>
              <a:cs typeface="Times New Roman" panose="02020603050405020304" pitchFamily="18" charset="0"/>
            </a:endParaRPr>
          </a:p>
        </p:txBody>
      </p:sp>
      <p:sp>
        <p:nvSpPr>
          <p:cNvPr id="30" name="Text 24"/>
          <p:cNvSpPr/>
          <p:nvPr/>
        </p:nvSpPr>
        <p:spPr>
          <a:xfrm>
            <a:off x="4927908" y="6236375"/>
            <a:ext cx="4128016" cy="215741"/>
          </a:xfrm>
          <a:prstGeom prst="rect">
            <a:avLst/>
          </a:prstGeom>
          <a:noFill/>
          <a:ln/>
        </p:spPr>
        <p:txBody>
          <a:bodyPr wrap="none" lIns="0" tIns="0" rIns="0" bIns="0" rtlCol="0" anchor="t"/>
          <a:lstStyle/>
          <a:p>
            <a:pPr marL="342900" indent="-342900" algn="l">
              <a:lnSpc>
                <a:spcPts val="1650"/>
              </a:lnSpc>
              <a:buSzPct val="100000"/>
              <a:buChar char="•"/>
            </a:pPr>
            <a:r>
              <a:rPr lang="en-US" sz="1850" dirty="0">
                <a:solidFill>
                  <a:srgbClr val="00002E"/>
                </a:solidFill>
                <a:latin typeface="Times New Roman" panose="02020603050405020304" pitchFamily="18" charset="0"/>
                <a:ea typeface="PT Sans" pitchFamily="34" charset="-122"/>
                <a:cs typeface="Times New Roman" panose="02020603050405020304" pitchFamily="18" charset="0"/>
              </a:rPr>
              <a:t>Accessories</a:t>
            </a:r>
            <a:endParaRPr lang="en-US" sz="1850" dirty="0">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308B8EB7-84A8-DCCA-A202-9455F6F4217A}"/>
              </a:ext>
            </a:extLst>
          </p:cNvPr>
          <p:cNvPicPr>
            <a:picLocks noChangeAspect="1"/>
          </p:cNvPicPr>
          <p:nvPr/>
        </p:nvPicPr>
        <p:blipFill>
          <a:blip r:embed="rId7">
            <a:alphaModFix amt="85000"/>
            <a:extLst>
              <a:ext uri="{BEBA8EAE-BF5A-486C-A8C5-ECC9F3942E4B}">
                <a14:imgProps xmlns:a14="http://schemas.microsoft.com/office/drawing/2010/main">
                  <a14:imgLayer r:embed="rId8">
                    <a14:imgEffect>
                      <a14:backgroundRemoval t="9855" b="97577" l="9937" r="89937">
                        <a14:foregroundMark x1="38239" y1="13086" x2="38742" y2="12601"/>
                        <a14:foregroundMark x1="32202" y1="18901" x2="38239" y2="13086"/>
                        <a14:foregroundMark x1="32034" y1="19063" x2="32202" y2="18901"/>
                        <a14:foregroundMark x1="31698" y1="19386" x2="32034" y2="19063"/>
                        <a14:foregroundMark x1="31363" y1="19709" x2="31698" y2="19386"/>
                        <a14:foregroundMark x1="30189" y1="20840" x2="31363" y2="19709"/>
                        <a14:foregroundMark x1="41132" y1="11470" x2="48302" y2="8078"/>
                        <a14:foregroundMark x1="40449" y1="11793" x2="41132" y2="11470"/>
                        <a14:foregroundMark x1="40107" y1="11955" x2="40449" y2="11793"/>
                        <a14:foregroundMark x1="39767" y1="12116" x2="40107" y2="11955"/>
                        <a14:foregroundMark x1="39084" y1="12439" x2="39767" y2="12116"/>
                        <a14:foregroundMark x1="38742" y1="12601" x2="39084" y2="12439"/>
                        <a14:foregroundMark x1="56139" y1="7486" x2="58994" y2="7270"/>
                        <a14:foregroundMark x1="52593" y1="7754" x2="55520" y2="7533"/>
                        <a14:foregroundMark x1="50448" y1="7916" x2="52593" y2="7754"/>
                        <a14:foregroundMark x1="48302" y1="8078" x2="50448" y2="7916"/>
                        <a14:foregroundMark x1="60548" y1="7734" x2="62613" y2="8350"/>
                        <a14:foregroundMark x1="58994" y1="7270" x2="59241" y2="7344"/>
                        <a14:foregroundMark x1="88612" y1="42326" x2="88745" y2="42725"/>
                        <a14:foregroundMark x1="88558" y1="42165" x2="88612" y2="42326"/>
                        <a14:foregroundMark x1="88235" y1="41195" x2="88558" y2="42165"/>
                        <a14:foregroundMark x1="87533" y1="39087" x2="88235" y2="41195"/>
                        <a14:foregroundMark x1="86943" y1="37318" x2="87022" y2="37555"/>
                        <a14:foregroundMark x1="81347" y1="20517" x2="86943" y2="37318"/>
                        <a14:foregroundMark x1="80969" y1="19383" x2="81347" y2="20517"/>
                        <a14:foregroundMark x1="90501" y1="73829" x2="90404" y2="73990"/>
                        <a14:foregroundMark x1="33529" y1="85945" x2="26373" y2="75677"/>
                        <a14:foregroundMark x1="34215" y1="86930" x2="33529" y2="85945"/>
                        <a14:foregroundMark x1="36119" y1="89661" x2="36006" y2="89499"/>
                        <a14:foregroundMark x1="36344" y1="89984" x2="36119" y2="89661"/>
                        <a14:foregroundMark x1="36682" y1="90468" x2="36344" y2="89984"/>
                        <a14:foregroundMark x1="36812" y1="90655" x2="36682" y2="90468"/>
                        <a14:foregroundMark x1="20385" y1="64693" x2="20285" y2="64277"/>
                        <a14:foregroundMark x1="29367" y1="22294" x2="29434" y2="22132"/>
                        <a14:foregroundMark x1="29233" y1="22617" x2="29367" y2="22294"/>
                        <a14:foregroundMark x1="29098" y1="22940" x2="29233" y2="22617"/>
                        <a14:foregroundMark x1="29031" y1="23102" x2="29098" y2="22940"/>
                        <a14:foregroundMark x1="22864" y1="37964" x2="29031" y2="23102"/>
                        <a14:foregroundMark x1="22730" y1="38288" x2="22864" y2="37964"/>
                        <a14:foregroundMark x1="22596" y1="38611" x2="22730" y2="38288"/>
                        <a14:foregroundMark x1="22261" y1="39418" x2="22596" y2="38611"/>
                        <a14:foregroundMark x1="21926" y1="40226" x2="22261" y2="39418"/>
                        <a14:foregroundMark x1="21590" y1="41034" x2="21926" y2="40226"/>
                        <a14:foregroundMark x1="21389" y1="41519" x2="21590" y2="41034"/>
                        <a14:foregroundMark x1="31584" y1="19063" x2="31698" y2="18901"/>
                        <a14:foregroundMark x1="31358" y1="19386" x2="31584" y2="19063"/>
                        <a14:foregroundMark x1="31132" y1="19709" x2="31358" y2="19386"/>
                        <a14:foregroundMark x1="30339" y1="20840" x2="31132" y2="19709"/>
                        <a14:foregroundMark x1="30113" y1="21163" x2="30339" y2="20840"/>
                        <a14:foregroundMark x1="29773" y1="21648" x2="30113" y2="21163"/>
                        <a14:foregroundMark x1="29660" y1="21809" x2="29773" y2="21648"/>
                        <a14:foregroundMark x1="29547" y1="21971" x2="29660" y2="21809"/>
                        <a14:foregroundMark x1="29434" y1="22132" x2="29547" y2="21971"/>
                        <a14:backgroundMark x1="41761" y1="97900" x2="75597" y2="99838"/>
                        <a14:backgroundMark x1="75597" y1="99838" x2="45409" y2="98546"/>
                        <a14:backgroundMark x1="45409" y1="98546" x2="56352" y2="98869"/>
                        <a14:backgroundMark x1="56352" y1="98869" x2="40629" y2="97900"/>
                        <a14:backgroundMark x1="40629" y1="97900" x2="64151" y2="97900"/>
                        <a14:backgroundMark x1="64151" y1="97900" x2="50314" y2="96769"/>
                        <a14:backgroundMark x1="50314" y1="96769" x2="74340" y2="91922"/>
                        <a14:backgroundMark x1="74340" y1="91922" x2="89308" y2="76090"/>
                        <a14:backgroundMark x1="89308" y1="76090" x2="92453" y2="54604"/>
                        <a14:backgroundMark x1="92453" y1="54604" x2="89308" y2="63974"/>
                        <a14:backgroundMark x1="17987" y1="51858" x2="19874" y2="57997"/>
                        <a14:backgroundMark x1="19874" y1="57997" x2="19245" y2="48788"/>
                        <a14:backgroundMark x1="19245" y1="48788" x2="17736" y2="57835"/>
                        <a14:backgroundMark x1="17736" y1="57835" x2="20252" y2="64297"/>
                        <a14:backgroundMark x1="20252" y1="64297" x2="18616" y2="48304"/>
                        <a14:backgroundMark x1="18616" y1="48304" x2="20126" y2="54443"/>
                        <a14:backgroundMark x1="20126" y1="54443" x2="19623" y2="47334"/>
                        <a14:backgroundMark x1="19623" y1="47334" x2="21132" y2="41519"/>
                        <a14:backgroundMark x1="21132" y1="41519" x2="21132" y2="41519"/>
                        <a14:backgroundMark x1="23899" y1="38611" x2="23899" y2="38611"/>
                        <a14:backgroundMark x1="22893" y1="37964" x2="22893" y2="37964"/>
                        <a14:backgroundMark x1="32453" y1="26171" x2="32453" y2="26171"/>
                        <a14:backgroundMark x1="29811" y1="23102" x2="29811" y2="23102"/>
                        <a14:backgroundMark x1="29937" y1="22617" x2="29937" y2="22617"/>
                        <a14:backgroundMark x1="29434" y1="22294" x2="29434" y2="22294"/>
                        <a14:backgroundMark x1="29182" y1="22940" x2="29182" y2="22940"/>
                        <a14:backgroundMark x1="40881" y1="12601" x2="40881" y2="12601"/>
                        <a14:backgroundMark x1="30943" y1="19386" x2="30943" y2="19386"/>
                        <a14:backgroundMark x1="31698" y1="18901" x2="31698" y2="18901"/>
                        <a14:backgroundMark x1="31321" y1="19063" x2="31321" y2="19063"/>
                        <a14:backgroundMark x1="30692" y1="19709" x2="30692" y2="19709"/>
                        <a14:backgroundMark x1="30063" y1="20840" x2="30063" y2="20840"/>
                        <a14:backgroundMark x1="29308" y1="21648" x2="29308" y2="21648"/>
                        <a14:backgroundMark x1="29560" y1="21971" x2="29560" y2="21971"/>
                        <a14:backgroundMark x1="29937" y1="21809" x2="29937" y2="21809"/>
                        <a14:backgroundMark x1="30063" y1="21163" x2="30063" y2="21163"/>
                        <a14:backgroundMark x1="41509" y1="13086" x2="41509" y2="13086"/>
                        <a14:backgroundMark x1="41132" y1="12116" x2="41132" y2="12116"/>
                        <a14:backgroundMark x1="41132" y1="12116" x2="41132" y2="12116"/>
                        <a14:backgroundMark x1="40629" y1="11470" x2="40629" y2="11470"/>
                        <a14:backgroundMark x1="40755" y1="11955" x2="40755" y2="11955"/>
                        <a14:backgroundMark x1="40755" y1="11955" x2="40755" y2="11955"/>
                        <a14:backgroundMark x1="40755" y1="11955" x2="40755" y2="11955"/>
                        <a14:backgroundMark x1="40755" y1="11955" x2="40755" y2="11955"/>
                        <a14:backgroundMark x1="40126" y1="11793" x2="40126" y2="11793"/>
                        <a14:backgroundMark x1="40126" y1="11793" x2="40126" y2="11793"/>
                        <a14:backgroundMark x1="39245" y1="12439" x2="39245" y2="12439"/>
                        <a14:backgroundMark x1="54340" y1="8724" x2="54591" y2="9047"/>
                        <a14:backgroundMark x1="54591" y1="9047" x2="54591" y2="9047"/>
                        <a14:backgroundMark x1="54591" y1="9047" x2="54591" y2="9047"/>
                        <a14:backgroundMark x1="54591" y1="9047" x2="54591" y2="9047"/>
                        <a14:backgroundMark x1="54591" y1="9047" x2="54591" y2="9047"/>
                        <a14:backgroundMark x1="54969" y1="10662" x2="54969" y2="10662"/>
                        <a14:backgroundMark x1="54969" y1="10662" x2="54969" y2="10662"/>
                        <a14:backgroundMark x1="54969" y1="10662" x2="54969" y2="10662"/>
                        <a14:backgroundMark x1="54843" y1="8885" x2="54843" y2="8885"/>
                        <a14:backgroundMark x1="54843" y1="8885" x2="54843" y2="8885"/>
                        <a14:backgroundMark x1="54717" y1="8724" x2="54717" y2="8724"/>
                        <a14:backgroundMark x1="54717" y1="8724" x2="54717" y2="8724"/>
                        <a14:backgroundMark x1="54340" y1="8401" x2="54340" y2="8401"/>
                        <a14:backgroundMark x1="54340" y1="8401" x2="54340" y2="8401"/>
                        <a14:backgroundMark x1="54465" y1="8239" x2="54465" y2="8239"/>
                        <a14:backgroundMark x1="54465" y1="8239" x2="54465" y2="8239"/>
                        <a14:backgroundMark x1="54465" y1="8239" x2="54465" y2="8239"/>
                        <a14:backgroundMark x1="54969" y1="7916" x2="54969" y2="7916"/>
                        <a14:backgroundMark x1="54969" y1="7916" x2="54969" y2="7916"/>
                        <a14:backgroundMark x1="54969" y1="7916" x2="54969" y2="7916"/>
                        <a14:backgroundMark x1="54717" y1="7754" x2="54717" y2="7754"/>
                        <a14:backgroundMark x1="54717" y1="7754" x2="54717" y2="7754"/>
                        <a14:backgroundMark x1="54717" y1="7754" x2="54717" y2="7754"/>
                        <a14:backgroundMark x1="54717" y1="7754" x2="54717" y2="7754"/>
                        <a14:backgroundMark x1="58239" y1="7431" x2="58239" y2="7431"/>
                        <a14:backgroundMark x1="58239" y1="7431" x2="58239" y2="7431"/>
                        <a14:backgroundMark x1="58239" y1="7431" x2="58239" y2="7431"/>
                        <a14:backgroundMark x1="58994" y1="7754" x2="59874" y2="8078"/>
                        <a14:backgroundMark x1="60000" y1="8078" x2="60377" y2="8078"/>
                        <a14:backgroundMark x1="79623" y1="16478" x2="79623" y2="16478"/>
                        <a14:backgroundMark x1="79623" y1="16478" x2="79623" y2="16478"/>
                        <a14:backgroundMark x1="79874" y1="17932" x2="79874" y2="17932"/>
                        <a14:backgroundMark x1="80629" y1="18417" x2="81132" y2="19063"/>
                        <a14:backgroundMark x1="81258" y1="18901" x2="81258" y2="18901"/>
                        <a14:backgroundMark x1="80881" y1="17447" x2="80377" y2="17286"/>
                        <a14:backgroundMark x1="80377" y1="17286" x2="79748" y2="17286"/>
                        <a14:backgroundMark x1="79748" y1="17286" x2="78365" y2="16478"/>
                        <a14:backgroundMark x1="78365" y1="16478" x2="78365" y2="16478"/>
                        <a14:backgroundMark x1="78365" y1="16478" x2="77987" y2="15832"/>
                        <a14:backgroundMark x1="75472" y1="15186" x2="75472" y2="15186"/>
                        <a14:backgroundMark x1="75472" y1="15186" x2="75472" y2="15186"/>
                        <a14:backgroundMark x1="73962" y1="14216" x2="73962" y2="14216"/>
                        <a14:backgroundMark x1="73962" y1="14216" x2="73962" y2="14216"/>
                        <a14:backgroundMark x1="75472" y1="14216" x2="75849" y2="14540"/>
                        <a14:backgroundMark x1="75849" y1="14540" x2="75849" y2="14540"/>
                        <a14:backgroundMark x1="76226" y1="14540" x2="76226" y2="14540"/>
                        <a14:backgroundMark x1="77107" y1="15186" x2="77107" y2="15186"/>
                        <a14:backgroundMark x1="77233" y1="15347" x2="77233" y2="15347"/>
                        <a14:backgroundMark x1="78616" y1="16963" x2="68428" y2="9370"/>
                        <a14:backgroundMark x1="68428" y1="9370" x2="73459" y2="13247"/>
                        <a14:backgroundMark x1="73459" y1="13247" x2="69811" y2="10662"/>
                        <a14:backgroundMark x1="67799" y1="9370" x2="63145" y2="8885"/>
                        <a14:backgroundMark x1="63145" y1="8885" x2="62767" y2="8724"/>
                        <a14:backgroundMark x1="18365" y1="47011" x2="21258" y2="41680"/>
                        <a14:backgroundMark x1="21258" y1="41680" x2="20629" y2="43942"/>
                        <a14:backgroundMark x1="22767" y1="38288" x2="22767" y2="38288"/>
                        <a14:backgroundMark x1="22767" y1="38288" x2="22767" y2="38288"/>
                        <a14:backgroundMark x1="21132" y1="40226" x2="21132" y2="40226"/>
                        <a14:backgroundMark x1="21132" y1="40226" x2="21132" y2="40226"/>
                        <a14:backgroundMark x1="21509" y1="40226" x2="21509" y2="40226"/>
                        <a14:backgroundMark x1="21509" y1="40226" x2="21509" y2="40226"/>
                        <a14:backgroundMark x1="21384" y1="41034" x2="21384" y2="41034"/>
                        <a14:backgroundMark x1="21384" y1="41034" x2="21384" y2="41034"/>
                        <a14:backgroundMark x1="22264" y1="39418" x2="22264" y2="39418"/>
                        <a14:backgroundMark x1="78742" y1="23425" x2="78742" y2="23425"/>
                        <a14:backgroundMark x1="78868" y1="23586" x2="78868" y2="23586"/>
                        <a14:backgroundMark x1="82767" y1="24717" x2="82767" y2="24717"/>
                        <a14:backgroundMark x1="82767" y1="24717" x2="82767" y2="24717"/>
                        <a14:backgroundMark x1="82013" y1="23263" x2="82013" y2="23263"/>
                        <a14:backgroundMark x1="81887" y1="23102" x2="81887" y2="23102"/>
                        <a14:backgroundMark x1="81887" y1="23102" x2="81887" y2="23102"/>
                        <a14:backgroundMark x1="81887" y1="22779" x2="81887" y2="22779"/>
                        <a14:backgroundMark x1="81761" y1="21809" x2="81761" y2="21809"/>
                        <a14:backgroundMark x1="81761" y1="21809" x2="81761" y2="21809"/>
                        <a14:backgroundMark x1="81761" y1="21325" x2="81761" y2="21325"/>
                        <a14:backgroundMark x1="81761" y1="21325" x2="81761" y2="21325"/>
                        <a14:backgroundMark x1="81509" y1="21002" x2="81509" y2="21002"/>
                        <a14:backgroundMark x1="81509" y1="21002" x2="81509" y2="22617"/>
                        <a14:backgroundMark x1="81509" y1="22617" x2="81509" y2="22617"/>
                        <a14:backgroundMark x1="35094" y1="85945" x2="35094" y2="85945"/>
                        <a14:backgroundMark x1="35094" y1="85945" x2="35094" y2="85945"/>
                        <a14:backgroundMark x1="35094" y1="85945" x2="35094" y2="85945"/>
                        <a14:backgroundMark x1="35094" y1="85945" x2="35094" y2="85945"/>
                        <a14:backgroundMark x1="37862" y1="91761" x2="39497" y2="90468"/>
                        <a14:backgroundMark x1="54843" y1="12924" x2="54843" y2="12924"/>
                        <a14:backgroundMark x1="54843" y1="12924" x2="54843" y2="12924"/>
                        <a14:backgroundMark x1="85660" y1="38611" x2="85660" y2="38611"/>
                        <a14:backgroundMark x1="85660" y1="38611" x2="85660" y2="38611"/>
                        <a14:backgroundMark x1="86667" y1="38611" x2="86667" y2="38611"/>
                        <a14:backgroundMark x1="86792" y1="37318" x2="86792" y2="37318"/>
                        <a14:backgroundMark x1="87296" y1="38126" x2="87296" y2="38126"/>
                        <a14:backgroundMark x1="87296" y1="38126" x2="87296" y2="38126"/>
                        <a14:backgroundMark x1="87296" y1="38126" x2="87296" y2="38126"/>
                        <a14:backgroundMark x1="87296" y1="37641" x2="87044" y2="38934"/>
                        <a14:backgroundMark x1="84654" y1="55250" x2="84654" y2="55250"/>
                        <a14:backgroundMark x1="84654" y1="55250" x2="84654" y2="55250"/>
                        <a14:backgroundMark x1="37358" y1="91438" x2="41509" y2="95315"/>
                        <a14:backgroundMark x1="41509" y1="95315" x2="37610" y2="91761"/>
                        <a14:backgroundMark x1="37610" y1="91761" x2="36604" y2="89984"/>
                        <a14:backgroundMark x1="36604" y1="89984" x2="36604" y2="89984"/>
                        <a14:backgroundMark x1="35597" y1="89176" x2="35597" y2="89176"/>
                        <a14:backgroundMark x1="35597" y1="89176" x2="35597" y2="89176"/>
                        <a14:backgroundMark x1="35472" y1="89176" x2="35472" y2="89176"/>
                        <a14:backgroundMark x1="35472" y1="89176" x2="35472" y2="89176"/>
                        <a14:backgroundMark x1="35849" y1="88691" x2="35849" y2="88691"/>
                        <a14:backgroundMark x1="35975" y1="88691" x2="35975" y2="88691"/>
                        <a14:backgroundMark x1="35975" y1="88691" x2="35975" y2="88691"/>
                        <a14:backgroundMark x1="35975" y1="88691" x2="35975" y2="88691"/>
                        <a14:backgroundMark x1="36478" y1="90468" x2="36478" y2="90468"/>
                        <a14:backgroundMark x1="36478" y1="90468" x2="36478" y2="90468"/>
                        <a14:backgroundMark x1="36352" y1="90468" x2="36352" y2="90468"/>
                        <a14:backgroundMark x1="36352" y1="90468" x2="36352" y2="90468"/>
                        <a14:backgroundMark x1="36352" y1="90468" x2="36352" y2="90468"/>
                        <a14:backgroundMark x1="36352" y1="90468" x2="36352" y2="90468"/>
                        <a14:backgroundMark x1="36101" y1="89499" x2="36101" y2="89499"/>
                        <a14:backgroundMark x1="36101" y1="89499" x2="36101" y2="89499"/>
                        <a14:backgroundMark x1="36101" y1="89499" x2="36101" y2="89499"/>
                        <a14:backgroundMark x1="35975" y1="89661" x2="35975" y2="89661"/>
                        <a14:backgroundMark x1="35975" y1="89661" x2="34591" y2="88045"/>
                        <a14:backgroundMark x1="21887" y1="68013" x2="21887" y2="68013"/>
                        <a14:backgroundMark x1="21635" y1="68013" x2="21635" y2="68013"/>
                        <a14:backgroundMark x1="21384" y1="68013" x2="21384" y2="68013"/>
                        <a14:backgroundMark x1="21384" y1="65751" x2="21384" y2="65751"/>
                        <a14:backgroundMark x1="20503" y1="65913" x2="20503" y2="65913"/>
                        <a14:backgroundMark x1="20503" y1="65913" x2="20503" y2="65913"/>
                        <a14:backgroundMark x1="20503" y1="65913" x2="20503" y2="65913"/>
                        <a14:backgroundMark x1="20503" y1="66074" x2="20503" y2="66074"/>
                        <a14:backgroundMark x1="20503" y1="66559" x2="20503" y2="66559"/>
                        <a14:backgroundMark x1="20503" y1="66559" x2="20755" y2="66397"/>
                        <a14:backgroundMark x1="26289" y1="72698" x2="26289" y2="72698"/>
                        <a14:backgroundMark x1="26289" y1="72698" x2="26289" y2="72698"/>
                        <a14:backgroundMark x1="26289" y1="72698" x2="26289" y2="72698"/>
                        <a14:backgroundMark x1="26289" y1="72698" x2="26289" y2="72698"/>
                        <a14:backgroundMark x1="26038" y1="72698" x2="26038" y2="72698"/>
                        <a14:backgroundMark x1="26038" y1="72698" x2="26038" y2="72698"/>
                        <a14:backgroundMark x1="26038" y1="72698" x2="26038" y2="72698"/>
                        <a14:backgroundMark x1="26038" y1="72698" x2="26038" y2="72698"/>
                        <a14:backgroundMark x1="28553" y1="71567" x2="28553" y2="71567"/>
                        <a14:backgroundMark x1="25535" y1="72859" x2="25535" y2="72859"/>
                        <a14:backgroundMark x1="25535" y1="73021" x2="25535" y2="73021"/>
                        <a14:backgroundMark x1="25535" y1="73183" x2="22264" y2="69305"/>
                        <a14:backgroundMark x1="22264" y1="69305" x2="23648" y2="72536"/>
                        <a14:backgroundMark x1="92075" y1="51373" x2="91824" y2="68982"/>
                        <a14:backgroundMark x1="91824" y1="68982" x2="93208" y2="55897"/>
                        <a14:backgroundMark x1="93208" y1="55897" x2="91321" y2="49596"/>
                        <a14:backgroundMark x1="91321" y1="49596" x2="91321" y2="49596"/>
                        <a14:backgroundMark x1="90566" y1="50727" x2="93962" y2="67528"/>
                        <a14:backgroundMark x1="93962" y1="67528" x2="90943" y2="71567"/>
                        <a14:backgroundMark x1="90566" y1="71405" x2="90566" y2="71405"/>
                        <a14:backgroundMark x1="90566" y1="71405" x2="90566" y2="71405"/>
                        <a14:backgroundMark x1="91195" y1="74475" x2="91195" y2="74475"/>
                        <a14:backgroundMark x1="90063" y1="73506" x2="90063" y2="73506"/>
                        <a14:backgroundMark x1="90440" y1="74637" x2="90440" y2="74637"/>
                        <a14:backgroundMark x1="90440" y1="74637" x2="90440" y2="74637"/>
                        <a14:backgroundMark x1="90440" y1="74637" x2="90440" y2="74637"/>
                        <a14:backgroundMark x1="90692" y1="74637" x2="90692" y2="74637"/>
                        <a14:backgroundMark x1="90692" y1="73829" x2="90692" y2="73829"/>
                        <a14:backgroundMark x1="90692" y1="73829" x2="90692" y2="73829"/>
                        <a14:backgroundMark x1="90692" y1="73829" x2="90692" y2="73829"/>
                        <a14:backgroundMark x1="90818" y1="72536" x2="91195" y2="72859"/>
                        <a14:backgroundMark x1="91950" y1="72859" x2="91195" y2="72859"/>
                        <a14:backgroundMark x1="90440" y1="73990" x2="90440" y2="73990"/>
                        <a14:backgroundMark x1="90440" y1="73990" x2="90440" y2="73990"/>
                        <a14:backgroundMark x1="90440" y1="73990" x2="89811" y2="74152"/>
                        <a14:backgroundMark x1="89937" y1="75283" x2="89937" y2="75283"/>
                        <a14:backgroundMark x1="89937" y1="75444" x2="89937" y2="75444"/>
                        <a14:backgroundMark x1="89937" y1="75444" x2="89560" y2="75606"/>
                        <a14:backgroundMark x1="89308" y1="75606" x2="89811" y2="74960"/>
                        <a14:backgroundMark x1="89811" y1="74960" x2="89811" y2="74960"/>
                        <a14:backgroundMark x1="71447" y1="53473" x2="71447" y2="53473"/>
                        <a14:backgroundMark x1="71447" y1="53473" x2="71447" y2="53473"/>
                        <a14:backgroundMark x1="71447" y1="53473" x2="71447" y2="53473"/>
                        <a14:backgroundMark x1="71447" y1="53473" x2="71447" y2="53473"/>
                        <a14:backgroundMark x1="71572" y1="52181" x2="71572" y2="52181"/>
                        <a14:backgroundMark x1="71572" y1="52181" x2="71572" y2="52181"/>
                        <a14:backgroundMark x1="71572" y1="52181" x2="71572" y2="52181"/>
                        <a14:backgroundMark x1="71572" y1="51373" x2="71572" y2="51373"/>
                        <a14:backgroundMark x1="71572" y1="51373" x2="71572" y2="51373"/>
                        <a14:backgroundMark x1="71572" y1="51373" x2="71572" y2="51373"/>
                        <a14:backgroundMark x1="20629" y1="65428" x2="20629" y2="65428"/>
                        <a14:backgroundMark x1="20629" y1="65590" x2="20629" y2="65590"/>
                        <a14:backgroundMark x1="20629" y1="65590" x2="20629" y2="65590"/>
                        <a14:backgroundMark x1="20629" y1="65590" x2="20629" y2="65590"/>
                        <a14:backgroundMark x1="20629" y1="64943" x2="21006" y2="65105"/>
                        <a14:backgroundMark x1="20377" y1="64943" x2="22516" y2="71082"/>
                        <a14:backgroundMark x1="22516" y1="71082" x2="19874" y2="65105"/>
                        <a14:backgroundMark x1="19874" y1="65105" x2="20881" y2="66882"/>
                        <a14:backgroundMark x1="20377" y1="64620" x2="20503" y2="65590"/>
                        <a14:backgroundMark x1="90692" y1="49435" x2="90692" y2="49435"/>
                        <a14:backgroundMark x1="90692" y1="49435" x2="90692" y2="49435"/>
                        <a14:backgroundMark x1="90692" y1="49435" x2="90692" y2="49435"/>
                        <a14:backgroundMark x1="90566" y1="47819" x2="90566" y2="47819"/>
                        <a14:backgroundMark x1="91824" y1="49919" x2="91824" y2="49919"/>
                        <a14:backgroundMark x1="90692" y1="49919" x2="90692" y2="49919"/>
                        <a14:backgroundMark x1="90692" y1="49758" x2="90692" y2="49758"/>
                        <a14:backgroundMark x1="90692" y1="49435" x2="90692" y2="49435"/>
                        <a14:backgroundMark x1="90692" y1="49273" x2="88302" y2="43942"/>
                        <a14:backgroundMark x1="88302" y1="43942" x2="88553" y2="52019"/>
                        <a14:backgroundMark x1="87925" y1="42165" x2="87925" y2="42165"/>
                        <a14:backgroundMark x1="87925" y1="42326" x2="87925" y2="42326"/>
                        <a14:backgroundMark x1="88302" y1="41195" x2="88302" y2="41195"/>
                        <a14:backgroundMark x1="88302" y1="41195" x2="88302" y2="41195"/>
                        <a14:backgroundMark x1="88176" y1="41195" x2="88176" y2="41195"/>
                        <a14:backgroundMark x1="88176" y1="41195" x2="88176" y2="41195"/>
                        <a14:backgroundMark x1="82893" y1="24556" x2="82893" y2="24556"/>
                        <a14:backgroundMark x1="82767" y1="24394" x2="82642" y2="24071"/>
                        <a14:backgroundMark x1="82516" y1="23910" x2="82264" y2="23425"/>
                        <a14:backgroundMark x1="82013" y1="23263" x2="81887" y2="22617"/>
                        <a14:backgroundMark x1="82013" y1="20517" x2="82013" y2="20517"/>
                        <a14:backgroundMark x1="82013" y1="20517" x2="82013" y2="20517"/>
                        <a14:backgroundMark x1="45409" y1="47658" x2="45409" y2="47658"/>
                        <a14:backgroundMark x1="45409" y1="47658" x2="45409" y2="47658"/>
                        <a14:backgroundMark x1="45409" y1="47658" x2="45409" y2="47658"/>
                        <a14:backgroundMark x1="46038" y1="47658" x2="46038" y2="47658"/>
                        <a14:backgroundMark x1="56855" y1="64136" x2="56855" y2="64136"/>
                        <a14:backgroundMark x1="56855" y1="64136" x2="56855" y2="64136"/>
                        <a14:backgroundMark x1="56855" y1="64136" x2="56855" y2="64136"/>
                        <a14:backgroundMark x1="57862" y1="69467" x2="57862" y2="69467"/>
                        <a14:backgroundMark x1="56604" y1="62682" x2="56604" y2="62682"/>
                        <a14:backgroundMark x1="56604" y1="62682" x2="56604" y2="62682"/>
                        <a14:backgroundMark x1="56604" y1="62843" x2="56604" y2="62843"/>
                        <a14:backgroundMark x1="56981" y1="64782" x2="56981" y2="64782"/>
                        <a14:backgroundMark x1="56981" y1="64782" x2="56981" y2="64782"/>
                        <a14:backgroundMark x1="56981" y1="64782" x2="56981" y2="64782"/>
                        <a14:backgroundMark x1="56981" y1="65428" x2="56981" y2="65428"/>
                        <a14:backgroundMark x1="56981" y1="65428" x2="56981" y2="65428"/>
                        <a14:backgroundMark x1="56981" y1="65428" x2="56981" y2="65428"/>
                        <a14:backgroundMark x1="57233" y1="66721" x2="57233" y2="66721"/>
                        <a14:backgroundMark x1="57233" y1="66721" x2="57233" y2="66721"/>
                      </a14:backgroundRemoval>
                    </a14:imgEffect>
                  </a14:imgLayer>
                </a14:imgProps>
              </a:ext>
            </a:extLst>
          </a:blip>
          <a:srcRect l="18533" t="5632" r="8655" b="3987"/>
          <a:stretch>
            <a:fillRect/>
          </a:stretch>
        </p:blipFill>
        <p:spPr>
          <a:xfrm>
            <a:off x="8106251" y="1314922"/>
            <a:ext cx="6524149" cy="63357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4680644" y="418310"/>
            <a:ext cx="5257439" cy="545655"/>
          </a:xfrm>
          <a:prstGeom prst="rect">
            <a:avLst/>
          </a:prstGeom>
          <a:noFill/>
          <a:ln/>
        </p:spPr>
        <p:txBody>
          <a:bodyPr wrap="none" lIns="0" tIns="0" rIns="0" bIns="0" rtlCol="0" anchor="t"/>
          <a:lstStyle/>
          <a:p>
            <a:pPr marL="0" indent="0" algn="l">
              <a:lnSpc>
                <a:spcPts val="3450"/>
              </a:lnSpc>
              <a:buNone/>
            </a:pPr>
            <a:r>
              <a:rPr lang="en-US" sz="3200" b="1" dirty="0">
                <a:solidFill>
                  <a:srgbClr val="00002E"/>
                </a:solidFill>
                <a:latin typeface="Times New Roman" panose="02020603050405020304" pitchFamily="18" charset="0"/>
                <a:ea typeface="Nunito Semi Bold" pitchFamily="34" charset="-122"/>
                <a:cs typeface="Times New Roman" panose="02020603050405020304" pitchFamily="18" charset="0"/>
              </a:rPr>
              <a:t>Database Structure Overview</a:t>
            </a:r>
            <a:endParaRPr lang="en-US" sz="3200" b="1" dirty="0">
              <a:latin typeface="Times New Roman" panose="02020603050405020304" pitchFamily="18" charset="0"/>
              <a:cs typeface="Times New Roman" panose="02020603050405020304" pitchFamily="18" charset="0"/>
            </a:endParaRPr>
          </a:p>
        </p:txBody>
      </p:sp>
      <p:sp>
        <p:nvSpPr>
          <p:cNvPr id="4" name="Text 1"/>
          <p:cNvSpPr/>
          <p:nvPr/>
        </p:nvSpPr>
        <p:spPr>
          <a:xfrm>
            <a:off x="6297097" y="1325523"/>
            <a:ext cx="7522607" cy="481965"/>
          </a:xfrm>
          <a:prstGeom prst="rect">
            <a:avLst/>
          </a:prstGeom>
          <a:noFill/>
          <a:ln/>
        </p:spPr>
        <p:txBody>
          <a:bodyPr wrap="square" lIns="0" tIns="0" rIns="0" bIns="0" rtlCol="0" anchor="t"/>
          <a:lstStyle/>
          <a:p>
            <a:pPr marL="0" indent="0" algn="l">
              <a:lnSpc>
                <a:spcPts val="1850"/>
              </a:lnSpc>
              <a:buNone/>
            </a:pPr>
            <a:r>
              <a:rPr lang="en-US" sz="1400" dirty="0">
                <a:solidFill>
                  <a:srgbClr val="00002E"/>
                </a:solidFill>
                <a:latin typeface="Times New Roman" panose="02020603050405020304" pitchFamily="18" charset="0"/>
                <a:ea typeface="PT Sans" pitchFamily="34" charset="-122"/>
                <a:cs typeface="Times New Roman" panose="02020603050405020304" pitchFamily="18" charset="0"/>
              </a:rPr>
              <a:t>The AtliQ Hardwares database comprises multiple interconnected tables capturing sales transactions, customer information, product details, and financial metrics across fiscal years.</a:t>
            </a:r>
            <a:endParaRPr lang="en-US" sz="1400" dirty="0">
              <a:latin typeface="Times New Roman" panose="02020603050405020304" pitchFamily="18" charset="0"/>
              <a:cs typeface="Times New Roman" panose="02020603050405020304" pitchFamily="18" charset="0"/>
            </a:endParaRPr>
          </a:p>
        </p:txBody>
      </p:sp>
      <p:sp>
        <p:nvSpPr>
          <p:cNvPr id="5" name="Shape 2"/>
          <p:cNvSpPr/>
          <p:nvPr/>
        </p:nvSpPr>
        <p:spPr>
          <a:xfrm>
            <a:off x="6346192" y="2169046"/>
            <a:ext cx="7522607" cy="1764983"/>
          </a:xfrm>
          <a:prstGeom prst="roundRect">
            <a:avLst>
              <a:gd name="adj" fmla="val 12797"/>
            </a:avLst>
          </a:prstGeom>
          <a:solidFill>
            <a:srgbClr val="F3F3FF">
              <a:alpha val="75000"/>
            </a:srgbClr>
          </a:solidFill>
          <a:ln w="15240">
            <a:solidFill>
              <a:srgbClr val="2D4DF2"/>
            </a:solidFill>
            <a:prstDash val="solid"/>
          </a:ln>
        </p:spPr>
      </p:sp>
      <p:sp>
        <p:nvSpPr>
          <p:cNvPr id="6" name="Shape 3"/>
          <p:cNvSpPr/>
          <p:nvPr/>
        </p:nvSpPr>
        <p:spPr>
          <a:xfrm>
            <a:off x="6398753" y="2199527"/>
            <a:ext cx="602218" cy="1638548"/>
          </a:xfrm>
          <a:prstGeom prst="roundRect">
            <a:avLst>
              <a:gd name="adj" fmla="val 34469"/>
            </a:avLst>
          </a:prstGeom>
          <a:solidFill>
            <a:srgbClr val="F3F3FF"/>
          </a:solidFill>
          <a:ln/>
        </p:spPr>
        <p:txBody>
          <a:bodyPr/>
          <a:lstStyle/>
          <a:p>
            <a:endParaRPr lang="en-IN"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7911" y="2967492"/>
            <a:ext cx="225862" cy="225862"/>
          </a:xfrm>
          <a:prstGeom prst="rect">
            <a:avLst/>
          </a:prstGeom>
        </p:spPr>
      </p:pic>
      <p:sp>
        <p:nvSpPr>
          <p:cNvPr id="8" name="Text 4"/>
          <p:cNvSpPr/>
          <p:nvPr/>
        </p:nvSpPr>
        <p:spPr>
          <a:xfrm>
            <a:off x="7065050" y="2277623"/>
            <a:ext cx="1771412" cy="221456"/>
          </a:xfrm>
          <a:prstGeom prst="rect">
            <a:avLst/>
          </a:prstGeom>
          <a:noFill/>
          <a:ln/>
        </p:spPr>
        <p:txBody>
          <a:bodyPr wrap="none" lIns="0" tIns="0" rIns="0" bIns="0" rtlCol="0" anchor="t"/>
          <a:lstStyle/>
          <a:p>
            <a:pPr marL="0" indent="0" algn="l">
              <a:lnSpc>
                <a:spcPts val="1700"/>
              </a:lnSpc>
              <a:buNone/>
            </a:pPr>
            <a:r>
              <a:rPr lang="en-US" sz="1350" dirty="0">
                <a:solidFill>
                  <a:srgbClr val="00002E"/>
                </a:solidFill>
                <a:latin typeface="Times New Roman" panose="02020603050405020304" pitchFamily="18" charset="0"/>
                <a:ea typeface="Nunito Semi Bold" pitchFamily="34" charset="-122"/>
                <a:cs typeface="Times New Roman" panose="02020603050405020304" pitchFamily="18" charset="0"/>
              </a:rPr>
              <a:t>Fact Tables</a:t>
            </a:r>
            <a:endParaRPr lang="en-US" sz="1350" dirty="0">
              <a:latin typeface="Times New Roman" panose="02020603050405020304" pitchFamily="18" charset="0"/>
              <a:cs typeface="Times New Roman" panose="02020603050405020304" pitchFamily="18" charset="0"/>
            </a:endParaRPr>
          </a:p>
        </p:txBody>
      </p:sp>
      <p:sp>
        <p:nvSpPr>
          <p:cNvPr id="9" name="Text 5"/>
          <p:cNvSpPr/>
          <p:nvPr/>
        </p:nvSpPr>
        <p:spPr>
          <a:xfrm>
            <a:off x="7065050" y="2548743"/>
            <a:ext cx="6588919"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00002E"/>
                </a:solidFill>
                <a:latin typeface="Times New Roman" panose="02020603050405020304" pitchFamily="18" charset="0"/>
                <a:ea typeface="PT Sans" pitchFamily="34" charset="-122"/>
                <a:cs typeface="Times New Roman" panose="02020603050405020304" pitchFamily="18" charset="0"/>
              </a:rPr>
              <a:t>Sales Monthly</a:t>
            </a:r>
            <a:endParaRPr lang="en-US" sz="1150" dirty="0">
              <a:latin typeface="Times New Roman" panose="02020603050405020304" pitchFamily="18" charset="0"/>
              <a:cs typeface="Times New Roman" panose="02020603050405020304" pitchFamily="18" charset="0"/>
            </a:endParaRPr>
          </a:p>
        </p:txBody>
      </p:sp>
      <p:sp>
        <p:nvSpPr>
          <p:cNvPr id="10" name="Text 6"/>
          <p:cNvSpPr/>
          <p:nvPr/>
        </p:nvSpPr>
        <p:spPr>
          <a:xfrm>
            <a:off x="7065050" y="2847001"/>
            <a:ext cx="6588919"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00002E"/>
                </a:solidFill>
                <a:latin typeface="Times New Roman" panose="02020603050405020304" pitchFamily="18" charset="0"/>
                <a:ea typeface="PT Sans" pitchFamily="34" charset="-122"/>
                <a:cs typeface="Times New Roman" panose="02020603050405020304" pitchFamily="18" charset="0"/>
              </a:rPr>
              <a:t>Gross Price</a:t>
            </a:r>
            <a:endParaRPr lang="en-US" sz="1150" dirty="0">
              <a:latin typeface="Times New Roman" panose="02020603050405020304" pitchFamily="18" charset="0"/>
              <a:cs typeface="Times New Roman" panose="02020603050405020304" pitchFamily="18" charset="0"/>
            </a:endParaRPr>
          </a:p>
        </p:txBody>
      </p:sp>
      <p:sp>
        <p:nvSpPr>
          <p:cNvPr id="11" name="Text 7"/>
          <p:cNvSpPr/>
          <p:nvPr/>
        </p:nvSpPr>
        <p:spPr>
          <a:xfrm>
            <a:off x="7065050" y="3148271"/>
            <a:ext cx="6588919"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00002E"/>
                </a:solidFill>
                <a:latin typeface="Times New Roman" panose="02020603050405020304" pitchFamily="18" charset="0"/>
                <a:ea typeface="PT Sans" pitchFamily="34" charset="-122"/>
                <a:cs typeface="Times New Roman" panose="02020603050405020304" pitchFamily="18" charset="0"/>
              </a:rPr>
              <a:t>Manufacturing costs</a:t>
            </a:r>
            <a:endParaRPr lang="en-US" sz="1150" dirty="0">
              <a:latin typeface="Times New Roman" panose="02020603050405020304" pitchFamily="18" charset="0"/>
              <a:cs typeface="Times New Roman" panose="02020603050405020304" pitchFamily="18" charset="0"/>
            </a:endParaRPr>
          </a:p>
        </p:txBody>
      </p:sp>
      <p:sp>
        <p:nvSpPr>
          <p:cNvPr id="12" name="Text 8"/>
          <p:cNvSpPr/>
          <p:nvPr/>
        </p:nvSpPr>
        <p:spPr>
          <a:xfrm>
            <a:off x="7065050" y="3488582"/>
            <a:ext cx="6588919"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00002E"/>
                </a:solidFill>
                <a:latin typeface="Times New Roman" panose="02020603050405020304" pitchFamily="18" charset="0"/>
                <a:cs typeface="Times New Roman" panose="02020603050405020304" pitchFamily="18" charset="0"/>
              </a:rPr>
              <a:t>Pre Invoice Deductions</a:t>
            </a:r>
            <a:endParaRPr lang="en-US" sz="1150" dirty="0">
              <a:latin typeface="Times New Roman" panose="02020603050405020304" pitchFamily="18" charset="0"/>
              <a:cs typeface="Times New Roman" panose="02020603050405020304" pitchFamily="18" charset="0"/>
            </a:endParaRPr>
          </a:p>
        </p:txBody>
      </p:sp>
      <p:sp>
        <p:nvSpPr>
          <p:cNvPr id="13" name="Shape 9"/>
          <p:cNvSpPr/>
          <p:nvPr/>
        </p:nvSpPr>
        <p:spPr>
          <a:xfrm>
            <a:off x="6312337" y="4879233"/>
            <a:ext cx="7522607" cy="1341465"/>
          </a:xfrm>
          <a:prstGeom prst="roundRect">
            <a:avLst>
              <a:gd name="adj" fmla="val 12797"/>
            </a:avLst>
          </a:prstGeom>
          <a:solidFill>
            <a:srgbClr val="F3F3FF">
              <a:alpha val="75000"/>
            </a:srgbClr>
          </a:solidFill>
          <a:ln w="15240">
            <a:solidFill>
              <a:srgbClr val="018CE1"/>
            </a:solidFill>
            <a:prstDash val="solid"/>
          </a:ln>
        </p:spPr>
      </p:sp>
      <p:sp>
        <p:nvSpPr>
          <p:cNvPr id="14" name="Shape 10"/>
          <p:cNvSpPr/>
          <p:nvPr/>
        </p:nvSpPr>
        <p:spPr>
          <a:xfrm>
            <a:off x="6387585" y="4904304"/>
            <a:ext cx="602218" cy="1310186"/>
          </a:xfrm>
          <a:prstGeom prst="roundRect">
            <a:avLst>
              <a:gd name="adj" fmla="val 34469"/>
            </a:avLst>
          </a:prstGeom>
          <a:solidFill>
            <a:srgbClr val="F3F3FF"/>
          </a:solidFill>
          <a:ln/>
        </p:spPr>
        <p:txBody>
          <a:bodyPr/>
          <a:lstStyle/>
          <a:p>
            <a:endParaRPr lang="en-IN" dirty="0">
              <a:latin typeface="Times New Roman" panose="02020603050405020304" pitchFamily="18" charset="0"/>
              <a:cs typeface="Times New Roman" panose="02020603050405020304" pitchFamily="18" charset="0"/>
            </a:endParaRPr>
          </a:p>
        </p:txBody>
      </p:sp>
      <p:pic>
        <p:nvPicPr>
          <p:cNvPr id="15"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2835" y="5437034"/>
            <a:ext cx="225862" cy="225862"/>
          </a:xfrm>
          <a:prstGeom prst="rect">
            <a:avLst/>
          </a:prstGeom>
        </p:spPr>
      </p:pic>
      <p:sp>
        <p:nvSpPr>
          <p:cNvPr id="16" name="Text 11"/>
          <p:cNvSpPr/>
          <p:nvPr/>
        </p:nvSpPr>
        <p:spPr>
          <a:xfrm>
            <a:off x="7065050" y="5062113"/>
            <a:ext cx="1771412" cy="221456"/>
          </a:xfrm>
          <a:prstGeom prst="rect">
            <a:avLst/>
          </a:prstGeom>
          <a:noFill/>
          <a:ln/>
        </p:spPr>
        <p:txBody>
          <a:bodyPr wrap="none" lIns="0" tIns="0" rIns="0" bIns="0" rtlCol="0" anchor="t"/>
          <a:lstStyle/>
          <a:p>
            <a:pPr marL="0" indent="0" algn="l">
              <a:lnSpc>
                <a:spcPts val="1700"/>
              </a:lnSpc>
              <a:buNone/>
            </a:pPr>
            <a:r>
              <a:rPr lang="en-US" sz="1350" dirty="0">
                <a:solidFill>
                  <a:srgbClr val="00002E"/>
                </a:solidFill>
                <a:latin typeface="Times New Roman" panose="02020603050405020304" pitchFamily="18" charset="0"/>
                <a:ea typeface="Nunito Semi Bold" pitchFamily="34" charset="-122"/>
                <a:cs typeface="Times New Roman" panose="02020603050405020304" pitchFamily="18" charset="0"/>
              </a:rPr>
              <a:t>Dimension Tables</a:t>
            </a:r>
            <a:endParaRPr lang="en-US" sz="1350" dirty="0">
              <a:latin typeface="Times New Roman" panose="02020603050405020304" pitchFamily="18" charset="0"/>
              <a:cs typeface="Times New Roman" panose="02020603050405020304" pitchFamily="18" charset="0"/>
            </a:endParaRPr>
          </a:p>
        </p:txBody>
      </p:sp>
      <p:sp>
        <p:nvSpPr>
          <p:cNvPr id="17" name="Text 12"/>
          <p:cNvSpPr/>
          <p:nvPr/>
        </p:nvSpPr>
        <p:spPr>
          <a:xfrm>
            <a:off x="7065049" y="5378989"/>
            <a:ext cx="6588919"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00002E"/>
                </a:solidFill>
                <a:latin typeface="Times New Roman" panose="02020603050405020304" pitchFamily="18" charset="0"/>
                <a:ea typeface="PT Sans" pitchFamily="34" charset="-122"/>
                <a:cs typeface="Times New Roman" panose="02020603050405020304" pitchFamily="18" charset="0"/>
              </a:rPr>
              <a:t>Customers</a:t>
            </a:r>
            <a:endParaRPr lang="en-US" sz="1150" dirty="0">
              <a:latin typeface="Times New Roman" panose="02020603050405020304" pitchFamily="18" charset="0"/>
              <a:cs typeface="Times New Roman" panose="02020603050405020304" pitchFamily="18" charset="0"/>
            </a:endParaRPr>
          </a:p>
        </p:txBody>
      </p:sp>
      <p:sp>
        <p:nvSpPr>
          <p:cNvPr id="18" name="Text 13"/>
          <p:cNvSpPr/>
          <p:nvPr/>
        </p:nvSpPr>
        <p:spPr>
          <a:xfrm>
            <a:off x="7065050" y="5663518"/>
            <a:ext cx="6588919" cy="240983"/>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00002E"/>
                </a:solidFill>
                <a:latin typeface="Times New Roman" panose="02020603050405020304" pitchFamily="18" charset="0"/>
                <a:ea typeface="PT Sans" pitchFamily="34" charset="-122"/>
                <a:cs typeface="Times New Roman" panose="02020603050405020304" pitchFamily="18" charset="0"/>
              </a:rPr>
              <a:t>Products</a:t>
            </a:r>
            <a:endParaRPr lang="en-US" sz="1150"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82C9E3B0-6DCE-27F6-9B00-E44CF200B0B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686" y="1333825"/>
            <a:ext cx="6183923" cy="5563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44090"/>
          </a:xfrm>
          <a:prstGeom prst="rect">
            <a:avLst/>
          </a:prstGeom>
        </p:spPr>
      </p:pic>
      <p:sp>
        <p:nvSpPr>
          <p:cNvPr id="5" name="Text 1"/>
          <p:cNvSpPr/>
          <p:nvPr/>
        </p:nvSpPr>
        <p:spPr>
          <a:xfrm>
            <a:off x="837723" y="721757"/>
            <a:ext cx="4224338" cy="528042"/>
          </a:xfrm>
          <a:prstGeom prst="rect">
            <a:avLst/>
          </a:prstGeom>
          <a:noFill/>
          <a:ln/>
        </p:spPr>
        <p:txBody>
          <a:bodyPr wrap="none" lIns="0" tIns="0" rIns="0" bIns="0" rtlCol="0" anchor="t"/>
          <a:lstStyle/>
          <a:p>
            <a:pPr marL="0" indent="0" algn="l">
              <a:lnSpc>
                <a:spcPts val="4150"/>
              </a:lnSpc>
              <a:buNone/>
            </a:pPr>
            <a:r>
              <a:rPr lang="en-US" sz="3300" dirty="0">
                <a:solidFill>
                  <a:srgbClr val="00002E"/>
                </a:solidFill>
                <a:latin typeface="Times New Roman" panose="02020603050405020304" pitchFamily="18" charset="0"/>
                <a:ea typeface="Nunito Semi Bold" pitchFamily="34" charset="-122"/>
                <a:cs typeface="Times New Roman" panose="02020603050405020304" pitchFamily="18" charset="0"/>
              </a:rPr>
              <a:t>Next Steps</a:t>
            </a:r>
            <a:endParaRPr lang="en-US" sz="3300" dirty="0">
              <a:latin typeface="Times New Roman" panose="02020603050405020304" pitchFamily="18" charset="0"/>
              <a:cs typeface="Times New Roman" panose="02020603050405020304" pitchFamily="18" charset="0"/>
            </a:endParaRPr>
          </a:p>
        </p:txBody>
      </p:sp>
      <p:sp>
        <p:nvSpPr>
          <p:cNvPr id="6" name="Text 2"/>
          <p:cNvSpPr/>
          <p:nvPr/>
        </p:nvSpPr>
        <p:spPr>
          <a:xfrm>
            <a:off x="837723" y="1883212"/>
            <a:ext cx="8448675" cy="1056084"/>
          </a:xfrm>
          <a:prstGeom prst="rect">
            <a:avLst/>
          </a:prstGeom>
          <a:noFill/>
          <a:ln/>
        </p:spPr>
        <p:txBody>
          <a:bodyPr wrap="none" lIns="0" tIns="0" rIns="0" bIns="0" rtlCol="0" anchor="t"/>
          <a:lstStyle/>
          <a:p>
            <a:pPr marL="0" indent="0" algn="l">
              <a:lnSpc>
                <a:spcPts val="8300"/>
              </a:lnSpc>
              <a:buNone/>
            </a:pPr>
            <a:r>
              <a:rPr lang="en-US" sz="6650" dirty="0">
                <a:latin typeface="Times New Roman" panose="02020603050405020304" pitchFamily="18" charset="0"/>
                <a:ea typeface="Nunito Semi Bold" pitchFamily="34" charset="-122"/>
                <a:cs typeface="Times New Roman" panose="02020603050405020304" pitchFamily="18" charset="0"/>
              </a:rPr>
              <a:t>Ready to Analyse</a:t>
            </a:r>
            <a:endParaRPr lang="en-US" sz="6650" dirty="0">
              <a:latin typeface="Times New Roman" panose="02020603050405020304" pitchFamily="18" charset="0"/>
              <a:cs typeface="Times New Roman" panose="02020603050405020304" pitchFamily="18" charset="0"/>
            </a:endParaRPr>
          </a:p>
        </p:txBody>
      </p:sp>
      <p:sp>
        <p:nvSpPr>
          <p:cNvPr id="7" name="Text 3"/>
          <p:cNvSpPr/>
          <p:nvPr/>
        </p:nvSpPr>
        <p:spPr>
          <a:xfrm>
            <a:off x="837724" y="3572709"/>
            <a:ext cx="12954952" cy="574358"/>
          </a:xfrm>
          <a:prstGeom prst="rect">
            <a:avLst/>
          </a:prstGeom>
          <a:noFill/>
          <a:ln/>
        </p:spPr>
        <p:txBody>
          <a:bodyPr wrap="square" lIns="0" tIns="0" rIns="0" bIns="0" rtlCol="0" anchor="t"/>
          <a:lstStyle/>
          <a:p>
            <a:pPr marL="0" indent="0" algn="just">
              <a:lnSpc>
                <a:spcPts val="2250"/>
              </a:lnSpc>
              <a:buNone/>
            </a:pPr>
            <a:r>
              <a:rPr lang="en-US" dirty="0">
                <a:solidFill>
                  <a:srgbClr val="00002E"/>
                </a:solidFill>
                <a:latin typeface="Times New Roman" panose="02020603050405020304" pitchFamily="18" charset="0"/>
                <a:ea typeface="PT Sans" pitchFamily="34" charset="-122"/>
                <a:cs typeface="Times New Roman" panose="02020603050405020304" pitchFamily="18" charset="0"/>
              </a:rPr>
              <a:t>With a comprehensive understanding of the challenge requirements, business context, and database structure, we're prepared to execute the analysis and deliver actionable insights.</a:t>
            </a:r>
            <a:endParaRPr lang="en-US"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4"/>
          <a:stretch>
            <a:fillRect/>
          </a:stretch>
        </p:blipFill>
        <p:spPr>
          <a:xfrm>
            <a:off x="837724" y="5100280"/>
            <a:ext cx="4318278" cy="718066"/>
          </a:xfrm>
          <a:prstGeom prst="rect">
            <a:avLst/>
          </a:prstGeom>
        </p:spPr>
      </p:pic>
      <p:sp>
        <p:nvSpPr>
          <p:cNvPr id="9" name="Text 4"/>
          <p:cNvSpPr/>
          <p:nvPr/>
        </p:nvSpPr>
        <p:spPr>
          <a:xfrm>
            <a:off x="1017151" y="5997773"/>
            <a:ext cx="2112169" cy="263962"/>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Times New Roman" panose="02020603050405020304" pitchFamily="18" charset="0"/>
                <a:ea typeface="Nunito Semi Bold" pitchFamily="34" charset="-122"/>
                <a:cs typeface="Times New Roman" panose="02020603050405020304" pitchFamily="18" charset="0"/>
              </a:rPr>
              <a:t>Query Development</a:t>
            </a:r>
            <a:endParaRPr lang="en-US" sz="1650" dirty="0">
              <a:latin typeface="Times New Roman" panose="02020603050405020304" pitchFamily="18" charset="0"/>
              <a:cs typeface="Times New Roman" panose="02020603050405020304" pitchFamily="18" charset="0"/>
            </a:endParaRPr>
          </a:p>
        </p:txBody>
      </p:sp>
      <p:sp>
        <p:nvSpPr>
          <p:cNvPr id="10" name="Text 5"/>
          <p:cNvSpPr/>
          <p:nvPr/>
        </p:nvSpPr>
        <p:spPr>
          <a:xfrm>
            <a:off x="1017151" y="6369367"/>
            <a:ext cx="3959423" cy="287179"/>
          </a:xfrm>
          <a:prstGeom prst="rect">
            <a:avLst/>
          </a:prstGeom>
          <a:noFill/>
          <a:ln/>
        </p:spPr>
        <p:txBody>
          <a:bodyPr wrap="none" lIns="0" tIns="0" rIns="0" bIns="0" rtlCol="0" anchor="t"/>
          <a:lstStyle/>
          <a:p>
            <a:pPr marL="0" indent="0" algn="l">
              <a:lnSpc>
                <a:spcPts val="2250"/>
              </a:lnSpc>
              <a:buNone/>
            </a:pPr>
            <a:r>
              <a:rPr lang="en-US" sz="1400" dirty="0">
                <a:solidFill>
                  <a:srgbClr val="00002E"/>
                </a:solidFill>
                <a:latin typeface="Times New Roman" panose="02020603050405020304" pitchFamily="18" charset="0"/>
                <a:ea typeface="PT Sans" pitchFamily="34" charset="-122"/>
                <a:cs typeface="Times New Roman" panose="02020603050405020304" pitchFamily="18" charset="0"/>
              </a:rPr>
              <a:t>Write optimised SQL</a:t>
            </a:r>
            <a:endParaRPr lang="en-US" sz="1400" dirty="0">
              <a:latin typeface="Times New Roman" panose="02020603050405020304" pitchFamily="18" charset="0"/>
              <a:cs typeface="Times New Roman" panose="02020603050405020304" pitchFamily="18" charset="0"/>
            </a:endParaRPr>
          </a:p>
        </p:txBody>
      </p:sp>
      <p:pic>
        <p:nvPicPr>
          <p:cNvPr id="11" name="Image 3" descr="preencoded.png"/>
          <p:cNvPicPr>
            <a:picLocks noChangeAspect="1"/>
          </p:cNvPicPr>
          <p:nvPr/>
        </p:nvPicPr>
        <p:blipFill>
          <a:blip r:embed="rId5"/>
          <a:stretch>
            <a:fillRect/>
          </a:stretch>
        </p:blipFill>
        <p:spPr>
          <a:xfrm>
            <a:off x="5156002" y="5100280"/>
            <a:ext cx="4318278" cy="718066"/>
          </a:xfrm>
          <a:prstGeom prst="rect">
            <a:avLst/>
          </a:prstGeom>
        </p:spPr>
      </p:pic>
      <p:sp>
        <p:nvSpPr>
          <p:cNvPr id="12" name="Text 6"/>
          <p:cNvSpPr/>
          <p:nvPr/>
        </p:nvSpPr>
        <p:spPr>
          <a:xfrm>
            <a:off x="5335429" y="5997773"/>
            <a:ext cx="2112169" cy="263962"/>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Times New Roman" panose="02020603050405020304" pitchFamily="18" charset="0"/>
                <a:ea typeface="Nunito Semi Bold" pitchFamily="34" charset="-122"/>
                <a:cs typeface="Times New Roman" panose="02020603050405020304" pitchFamily="18" charset="0"/>
              </a:rPr>
              <a:t>Visual Creation</a:t>
            </a:r>
            <a:endParaRPr lang="en-US" sz="1650" dirty="0">
              <a:latin typeface="Times New Roman" panose="02020603050405020304" pitchFamily="18" charset="0"/>
              <a:cs typeface="Times New Roman" panose="02020603050405020304" pitchFamily="18" charset="0"/>
            </a:endParaRPr>
          </a:p>
        </p:txBody>
      </p:sp>
      <p:sp>
        <p:nvSpPr>
          <p:cNvPr id="13" name="Text 7"/>
          <p:cNvSpPr/>
          <p:nvPr/>
        </p:nvSpPr>
        <p:spPr>
          <a:xfrm>
            <a:off x="5335429" y="6369367"/>
            <a:ext cx="3959423" cy="287179"/>
          </a:xfrm>
          <a:prstGeom prst="rect">
            <a:avLst/>
          </a:prstGeom>
          <a:noFill/>
          <a:ln/>
        </p:spPr>
        <p:txBody>
          <a:bodyPr wrap="none" lIns="0" tIns="0" rIns="0" bIns="0" rtlCol="0" anchor="t"/>
          <a:lstStyle/>
          <a:p>
            <a:pPr marL="0" indent="0" algn="l">
              <a:lnSpc>
                <a:spcPts val="2250"/>
              </a:lnSpc>
              <a:buNone/>
            </a:pPr>
            <a:r>
              <a:rPr lang="en-US" sz="1400" dirty="0">
                <a:solidFill>
                  <a:srgbClr val="00002E"/>
                </a:solidFill>
                <a:latin typeface="Times New Roman" panose="02020603050405020304" pitchFamily="18" charset="0"/>
                <a:ea typeface="PT Sans" pitchFamily="34" charset="-122"/>
                <a:cs typeface="Times New Roman" panose="02020603050405020304" pitchFamily="18" charset="0"/>
              </a:rPr>
              <a:t>Build Power BI dashboards</a:t>
            </a:r>
            <a:endParaRPr lang="en-US" sz="1400" dirty="0">
              <a:latin typeface="Times New Roman" panose="02020603050405020304" pitchFamily="18" charset="0"/>
              <a:cs typeface="Times New Roman" panose="02020603050405020304" pitchFamily="18" charset="0"/>
            </a:endParaRPr>
          </a:p>
        </p:txBody>
      </p:sp>
      <p:pic>
        <p:nvPicPr>
          <p:cNvPr id="14" name="Image 4" descr="preencoded.png"/>
          <p:cNvPicPr>
            <a:picLocks noChangeAspect="1"/>
          </p:cNvPicPr>
          <p:nvPr/>
        </p:nvPicPr>
        <p:blipFill>
          <a:blip r:embed="rId6"/>
          <a:stretch>
            <a:fillRect/>
          </a:stretch>
        </p:blipFill>
        <p:spPr>
          <a:xfrm>
            <a:off x="9474279" y="5100280"/>
            <a:ext cx="4318278" cy="718066"/>
          </a:xfrm>
          <a:prstGeom prst="rect">
            <a:avLst/>
          </a:prstGeom>
        </p:spPr>
      </p:pic>
      <p:sp>
        <p:nvSpPr>
          <p:cNvPr id="15" name="Text 8"/>
          <p:cNvSpPr/>
          <p:nvPr/>
        </p:nvSpPr>
        <p:spPr>
          <a:xfrm>
            <a:off x="9653707" y="5997773"/>
            <a:ext cx="2112169" cy="263962"/>
          </a:xfrm>
          <a:prstGeom prst="rect">
            <a:avLst/>
          </a:prstGeom>
          <a:noFill/>
          <a:ln/>
        </p:spPr>
        <p:txBody>
          <a:bodyPr wrap="none" lIns="0" tIns="0" rIns="0" bIns="0" rtlCol="0" anchor="t"/>
          <a:lstStyle/>
          <a:p>
            <a:pPr marL="0" indent="0" algn="l">
              <a:lnSpc>
                <a:spcPts val="2050"/>
              </a:lnSpc>
              <a:buNone/>
            </a:pPr>
            <a:r>
              <a:rPr lang="en-US" sz="1650" dirty="0">
                <a:solidFill>
                  <a:srgbClr val="00002E"/>
                </a:solidFill>
                <a:latin typeface="Times New Roman" panose="02020603050405020304" pitchFamily="18" charset="0"/>
                <a:ea typeface="Nunito Semi Bold" pitchFamily="34" charset="-122"/>
                <a:cs typeface="Times New Roman" panose="02020603050405020304" pitchFamily="18" charset="0"/>
              </a:rPr>
              <a:t>Final Presentation</a:t>
            </a:r>
            <a:endParaRPr lang="en-US" sz="1650" dirty="0">
              <a:latin typeface="Times New Roman" panose="02020603050405020304" pitchFamily="18" charset="0"/>
              <a:cs typeface="Times New Roman" panose="02020603050405020304" pitchFamily="18" charset="0"/>
            </a:endParaRPr>
          </a:p>
        </p:txBody>
      </p:sp>
      <p:sp>
        <p:nvSpPr>
          <p:cNvPr id="16" name="Text 9"/>
          <p:cNvSpPr/>
          <p:nvPr/>
        </p:nvSpPr>
        <p:spPr>
          <a:xfrm>
            <a:off x="9653707" y="6369367"/>
            <a:ext cx="3959423" cy="287179"/>
          </a:xfrm>
          <a:prstGeom prst="rect">
            <a:avLst/>
          </a:prstGeom>
          <a:noFill/>
          <a:ln/>
        </p:spPr>
        <p:txBody>
          <a:bodyPr wrap="none" lIns="0" tIns="0" rIns="0" bIns="0" rtlCol="0" anchor="t"/>
          <a:lstStyle/>
          <a:p>
            <a:pPr marL="0" indent="0" algn="l">
              <a:lnSpc>
                <a:spcPts val="2250"/>
              </a:lnSpc>
              <a:buNone/>
            </a:pPr>
            <a:r>
              <a:rPr lang="en-US" sz="1400" dirty="0">
                <a:solidFill>
                  <a:srgbClr val="00002E"/>
                </a:solidFill>
                <a:latin typeface="Times New Roman" panose="02020603050405020304" pitchFamily="18" charset="0"/>
                <a:ea typeface="PT Sans" pitchFamily="34" charset="-122"/>
                <a:cs typeface="Times New Roman" panose="02020603050405020304" pitchFamily="18" charset="0"/>
              </a:rPr>
              <a:t>Deliver to management</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918</TotalTime>
  <Words>1580</Words>
  <Application>Microsoft Office PowerPoint</Application>
  <PresentationFormat>Custom</PresentationFormat>
  <Paragraphs>186</Paragraphs>
  <Slides>30</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Segoe UI Black</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Arindam Das</cp:lastModifiedBy>
  <cp:revision>21</cp:revision>
  <dcterms:created xsi:type="dcterms:W3CDTF">2025-11-17T15:07:20Z</dcterms:created>
  <dcterms:modified xsi:type="dcterms:W3CDTF">2025-12-14T04:04:45Z</dcterms:modified>
</cp:coreProperties>
</file>